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85" r:id="rId5"/>
    <p:sldId id="274" r:id="rId6"/>
    <p:sldId id="275" r:id="rId7"/>
    <p:sldId id="276" r:id="rId8"/>
    <p:sldId id="277" r:id="rId9"/>
    <p:sldId id="278" r:id="rId10"/>
    <p:sldId id="279" r:id="rId11"/>
    <p:sldId id="280" r:id="rId12"/>
    <p:sldId id="282" r:id="rId13"/>
    <p:sldId id="283" r:id="rId14"/>
    <p:sldId id="271" r:id="rId15"/>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6C19D8-6722-4BE2-8458-B7B356FA8F4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8C266E3-3A60-4412-9B93-B3C8B4303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51D0AFC-A5DD-4131-B770-80B59AE8303E}"/>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5" name="Alt Bilgi Yer Tutucusu 4">
            <a:extLst>
              <a:ext uri="{FF2B5EF4-FFF2-40B4-BE49-F238E27FC236}">
                <a16:creationId xmlns:a16="http://schemas.microsoft.com/office/drawing/2014/main" id="{F38C38AC-C944-4166-9A60-DEDC60BD36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F758BB-721B-434E-ADBC-6A80055375AC}"/>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31154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7A451F-25DB-4833-906F-146577C9206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05A4B6C-7E0D-4CCC-96D6-44C1369EAD53}"/>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FA65181-2F1B-45A0-BE1E-314C567DD12B}"/>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5" name="Alt Bilgi Yer Tutucusu 4">
            <a:extLst>
              <a:ext uri="{FF2B5EF4-FFF2-40B4-BE49-F238E27FC236}">
                <a16:creationId xmlns:a16="http://schemas.microsoft.com/office/drawing/2014/main" id="{33A3EBB8-D914-4B8B-BF91-2E98688ED4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D18E0A-69A6-4E39-9F3B-80F16B50070E}"/>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299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E526CD4-9447-449E-9504-CB131554FD7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8234DF0-6608-4FC6-9BA6-C097BEDFF82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002E9D-611C-4460-869F-889C7CA026F2}"/>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5" name="Alt Bilgi Yer Tutucusu 4">
            <a:extLst>
              <a:ext uri="{FF2B5EF4-FFF2-40B4-BE49-F238E27FC236}">
                <a16:creationId xmlns:a16="http://schemas.microsoft.com/office/drawing/2014/main" id="{BF14F31D-ABFF-4AA7-887E-5F44FE2345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F186A1-DD93-4460-9F4F-C8E7CD14218C}"/>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338509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DE0B67-02C9-4952-84E8-36EB4C93C8D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4DE8974-5388-4D06-9B24-99FF505C7881}"/>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3793FC-B594-4BDE-8F8A-BC98D7EEB672}"/>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5" name="Alt Bilgi Yer Tutucusu 4">
            <a:extLst>
              <a:ext uri="{FF2B5EF4-FFF2-40B4-BE49-F238E27FC236}">
                <a16:creationId xmlns:a16="http://schemas.microsoft.com/office/drawing/2014/main" id="{460D2C2A-3271-45D9-A5CA-E84FBE7328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E88AE9-CF31-41DC-B754-53E59D8C9AB6}"/>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371107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FBD12B-D7D5-4796-9E2A-DC3598065C7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CF9CD19-B2D1-40CC-9E4C-1FD01A03B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DC8826FC-EE91-4924-B460-F1F3F87F7B29}"/>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5" name="Alt Bilgi Yer Tutucusu 4">
            <a:extLst>
              <a:ext uri="{FF2B5EF4-FFF2-40B4-BE49-F238E27FC236}">
                <a16:creationId xmlns:a16="http://schemas.microsoft.com/office/drawing/2014/main" id="{892A809D-A7D5-49C4-B7B4-FF079086F2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788B80-3F9E-4314-ACFC-BADD146C30F5}"/>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334222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463FC1-3DD1-4CF5-8E17-094991B1C8F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3D3CDD6-DBAF-4964-B277-E2FBE63C0CF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FCB7652-F6E5-401D-A6B4-F2B2CBA4C82E}"/>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1E85D0D-8A50-42C7-ADE4-985005463B11}"/>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6" name="Alt Bilgi Yer Tutucusu 5">
            <a:extLst>
              <a:ext uri="{FF2B5EF4-FFF2-40B4-BE49-F238E27FC236}">
                <a16:creationId xmlns:a16="http://schemas.microsoft.com/office/drawing/2014/main" id="{5873760F-97A5-444D-BCC2-264EA6BC61A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B5CBBD9-1B17-4F11-94AC-8B4D14BC8E45}"/>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284370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2411BF-408D-47C8-920A-AA4A83C3474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AA8AE81-7920-4DC2-8AB9-2A0F0C0CC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8EFF9B4-7C2E-42F2-92FA-99363FD8F47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1711E18-282D-4A09-9216-E1A5CE85F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9305437-98AC-4AFF-870F-067CEEF7DB1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FB674F4-CA96-4566-B0A4-309253274F46}"/>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8" name="Alt Bilgi Yer Tutucusu 7">
            <a:extLst>
              <a:ext uri="{FF2B5EF4-FFF2-40B4-BE49-F238E27FC236}">
                <a16:creationId xmlns:a16="http://schemas.microsoft.com/office/drawing/2014/main" id="{AAEF0A4B-9DA7-4AC7-9AA8-C5DEF89EFA8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BEFACE6-777E-4385-8A87-1D37294ECDEA}"/>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276258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F5F566-1E59-429D-9408-869F366A6FA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6FE92F7-048D-4E62-95DD-3F83C54FB5FA}"/>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4" name="Alt Bilgi Yer Tutucusu 3">
            <a:extLst>
              <a:ext uri="{FF2B5EF4-FFF2-40B4-BE49-F238E27FC236}">
                <a16:creationId xmlns:a16="http://schemas.microsoft.com/office/drawing/2014/main" id="{150D82D4-E734-417E-8239-63DD19261B8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560AFF8-317C-4B52-86D9-071AD721DD5C}"/>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32061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0B3929A-2640-4964-933A-285D0A00DF0D}"/>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3" name="Alt Bilgi Yer Tutucusu 2">
            <a:extLst>
              <a:ext uri="{FF2B5EF4-FFF2-40B4-BE49-F238E27FC236}">
                <a16:creationId xmlns:a16="http://schemas.microsoft.com/office/drawing/2014/main" id="{71F3DC9F-C668-4F6D-923C-92AB27F9AB9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5262ACB-9F06-4BD9-AFBB-C0B3298BC218}"/>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40636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71A029-7035-4207-88E7-5F29EA23E36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9EBD517-9FBE-4688-ADAC-F5552BBF6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F383B81-D638-4DCD-B987-1F045A73B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7BD85A0-35B0-4B51-9DD7-730EF08414A7}"/>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6" name="Alt Bilgi Yer Tutucusu 5">
            <a:extLst>
              <a:ext uri="{FF2B5EF4-FFF2-40B4-BE49-F238E27FC236}">
                <a16:creationId xmlns:a16="http://schemas.microsoft.com/office/drawing/2014/main" id="{C8F12484-9290-4C15-A650-E7DBAE674BA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6B492E-B1F6-4A44-8A92-14B8149CD27C}"/>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407825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3A354E-F044-4003-997B-55D8C4ACF15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B1AF10B-CA90-4EE4-B19A-9C9DF4D13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9601867-02C3-44B5-B04F-69CB449F7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24F0EBC-B7C9-441F-9F0C-1C4EAAC27BE9}"/>
              </a:ext>
            </a:extLst>
          </p:cNvPr>
          <p:cNvSpPr>
            <a:spLocks noGrp="1"/>
          </p:cNvSpPr>
          <p:nvPr>
            <p:ph type="dt" sz="half" idx="10"/>
          </p:nvPr>
        </p:nvSpPr>
        <p:spPr/>
        <p:txBody>
          <a:bodyPr/>
          <a:lstStyle/>
          <a:p>
            <a:fld id="{CC02938C-E52E-4EF1-BFF8-F47149F70FA0}" type="datetimeFigureOut">
              <a:rPr lang="tr-TR" smtClean="0"/>
              <a:t>14.12.2020</a:t>
            </a:fld>
            <a:endParaRPr lang="tr-TR"/>
          </a:p>
        </p:txBody>
      </p:sp>
      <p:sp>
        <p:nvSpPr>
          <p:cNvPr id="6" name="Alt Bilgi Yer Tutucusu 5">
            <a:extLst>
              <a:ext uri="{FF2B5EF4-FFF2-40B4-BE49-F238E27FC236}">
                <a16:creationId xmlns:a16="http://schemas.microsoft.com/office/drawing/2014/main" id="{C7BE475E-C0CA-4E08-A109-B5F68143E07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FA29A19-B131-415D-928E-FC535CB4D7EC}"/>
              </a:ext>
            </a:extLst>
          </p:cNvPr>
          <p:cNvSpPr>
            <a:spLocks noGrp="1"/>
          </p:cNvSpPr>
          <p:nvPr>
            <p:ph type="sldNum" sz="quarter" idx="12"/>
          </p:nvPr>
        </p:nvSpPr>
        <p:spPr/>
        <p:txBody>
          <a:bodyPr/>
          <a:lstStyle/>
          <a:p>
            <a:fld id="{CDDF596C-B670-4271-93B7-516374B1CA6E}" type="slidenum">
              <a:rPr lang="tr-TR" smtClean="0"/>
              <a:t>‹#›</a:t>
            </a:fld>
            <a:endParaRPr lang="tr-TR"/>
          </a:p>
        </p:txBody>
      </p:sp>
    </p:spTree>
    <p:extLst>
      <p:ext uri="{BB962C8B-B14F-4D97-AF65-F5344CB8AC3E}">
        <p14:creationId xmlns:p14="http://schemas.microsoft.com/office/powerpoint/2010/main" val="374668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4605872-1DB5-499E-918F-8DBBD4ED3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4BCAB92-7340-4B92-B235-319F46721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D1C7F8-CA86-4867-BD36-8723D2746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2938C-E52E-4EF1-BFF8-F47149F70FA0}" type="datetimeFigureOut">
              <a:rPr lang="tr-TR" smtClean="0"/>
              <a:t>14.12.2020</a:t>
            </a:fld>
            <a:endParaRPr lang="tr-TR"/>
          </a:p>
        </p:txBody>
      </p:sp>
      <p:sp>
        <p:nvSpPr>
          <p:cNvPr id="5" name="Alt Bilgi Yer Tutucusu 4">
            <a:extLst>
              <a:ext uri="{FF2B5EF4-FFF2-40B4-BE49-F238E27FC236}">
                <a16:creationId xmlns:a16="http://schemas.microsoft.com/office/drawing/2014/main" id="{08F1E986-19C7-4287-9BC4-5383F5A2E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0FB9E91-DE1F-42F5-9FBE-57FA4B84B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F596C-B670-4271-93B7-516374B1CA6E}" type="slidenum">
              <a:rPr lang="tr-TR" smtClean="0"/>
              <a:t>‹#›</a:t>
            </a:fld>
            <a:endParaRPr lang="tr-TR"/>
          </a:p>
        </p:txBody>
      </p:sp>
    </p:spTree>
    <p:extLst>
      <p:ext uri="{BB962C8B-B14F-4D97-AF65-F5344CB8AC3E}">
        <p14:creationId xmlns:p14="http://schemas.microsoft.com/office/powerpoint/2010/main" val="366825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sigortix.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645FB4D8-3A85-4B38-B178-6DF35DF64067}"/>
              </a:ext>
            </a:extLst>
          </p:cNvPr>
          <p:cNvSpPr/>
          <p:nvPr/>
        </p:nvSpPr>
        <p:spPr>
          <a:xfrm>
            <a:off x="3187867" y="1586432"/>
            <a:ext cx="6258025" cy="1994877"/>
          </a:xfrm>
          <a:prstGeom prst="rect">
            <a:avLst/>
          </a:prstGeom>
          <a:solidFill>
            <a:schemeClr val="tx1">
              <a:alpha val="15000"/>
            </a:schemeClr>
          </a:solidFill>
          <a:ln w="22225" cap="sq">
            <a:solidFill>
              <a:schemeClr val="bg1"/>
            </a:solidFill>
            <a:miter lim="800000"/>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0" name="Metin kutusu 9">
            <a:extLst>
              <a:ext uri="{FF2B5EF4-FFF2-40B4-BE49-F238E27FC236}">
                <a16:creationId xmlns:a16="http://schemas.microsoft.com/office/drawing/2014/main" id="{BE69E725-FEF0-40B0-BBED-E462FA338C07}"/>
              </a:ext>
            </a:extLst>
          </p:cNvPr>
          <p:cNvSpPr txBox="1"/>
          <p:nvPr/>
        </p:nvSpPr>
        <p:spPr>
          <a:xfrm>
            <a:off x="3397717" y="1779580"/>
            <a:ext cx="6042760" cy="584775"/>
          </a:xfrm>
          <a:prstGeom prst="rect">
            <a:avLst/>
          </a:prstGeom>
          <a:noFill/>
        </p:spPr>
        <p:txBody>
          <a:bodyPr wrap="square" rtlCol="0">
            <a:spAutoFit/>
          </a:bodyPr>
          <a:lstStyle/>
          <a:p>
            <a:r>
              <a:rPr lang="tr-TR" sz="3200" b="1" dirty="0">
                <a:solidFill>
                  <a:schemeClr val="bg1"/>
                </a:solidFill>
              </a:rPr>
              <a:t>ONLINE SİGORTACILIK İLE TANIŞIN</a:t>
            </a:r>
          </a:p>
        </p:txBody>
      </p:sp>
      <p:sp>
        <p:nvSpPr>
          <p:cNvPr id="11" name="Metin kutusu 10">
            <a:extLst>
              <a:ext uri="{FF2B5EF4-FFF2-40B4-BE49-F238E27FC236}">
                <a16:creationId xmlns:a16="http://schemas.microsoft.com/office/drawing/2014/main" id="{4014DCDE-0B85-4CE3-AA36-039AAB4C35CB}"/>
              </a:ext>
            </a:extLst>
          </p:cNvPr>
          <p:cNvSpPr txBox="1"/>
          <p:nvPr/>
        </p:nvSpPr>
        <p:spPr>
          <a:xfrm>
            <a:off x="3397717" y="2302812"/>
            <a:ext cx="5832910" cy="1138773"/>
          </a:xfrm>
          <a:prstGeom prst="rect">
            <a:avLst/>
          </a:prstGeom>
          <a:noFill/>
        </p:spPr>
        <p:txBody>
          <a:bodyPr wrap="square" rtlCol="0">
            <a:spAutoFit/>
          </a:bodyPr>
          <a:lstStyle/>
          <a:p>
            <a:r>
              <a:rPr lang="tr-TR" sz="1700" dirty="0">
                <a:solidFill>
                  <a:schemeClr val="bg1"/>
                </a:solidFill>
                <a:latin typeface="+mj-lt"/>
              </a:rPr>
              <a:t>Sigorta Acenteniz için Online Sigortacılık teknolojik altyapınızı hemen kurun. Giderek artan internet üzerinden gelen müşterilere ulaşmak ve müşterilere teknolojiyi kullanarak daha kaliteli ve hızlı hizmet sunmak için bu kampanyadan faydalanın.</a:t>
            </a:r>
          </a:p>
        </p:txBody>
      </p:sp>
      <p:pic>
        <p:nvPicPr>
          <p:cNvPr id="14" name="Resim 13">
            <a:hlinkClick r:id="rId3" action="ppaction://hlinksldjump"/>
            <a:extLst>
              <a:ext uri="{FF2B5EF4-FFF2-40B4-BE49-F238E27FC236}">
                <a16:creationId xmlns:a16="http://schemas.microsoft.com/office/drawing/2014/main" id="{E0945249-0D04-46EE-A8CA-104B07598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4997" y="6001655"/>
            <a:ext cx="384560" cy="384560"/>
          </a:xfrm>
          <a:prstGeom prst="rect">
            <a:avLst/>
          </a:prstGeom>
        </p:spPr>
      </p:pic>
      <p:pic>
        <p:nvPicPr>
          <p:cNvPr id="4" name="Resim 3" descr="tavan, iç mekan, duvar, kişi içeren bir resim&#10;&#10;Açıklama otomatik olarak oluşturuldu">
            <a:extLst>
              <a:ext uri="{FF2B5EF4-FFF2-40B4-BE49-F238E27FC236}">
                <a16:creationId xmlns:a16="http://schemas.microsoft.com/office/drawing/2014/main" id="{453A550F-A946-45F3-A953-BE4D68DA1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272" y="3815709"/>
            <a:ext cx="3884102" cy="2615295"/>
          </a:xfrm>
          <a:prstGeom prst="rect">
            <a:avLst/>
          </a:prstGeom>
        </p:spPr>
      </p:pic>
      <p:pic>
        <p:nvPicPr>
          <p:cNvPr id="8" name="Resim 7" descr="metin içeren bir resim&#10;&#10;Açıklama otomatik olarak oluşturuldu">
            <a:extLst>
              <a:ext uri="{FF2B5EF4-FFF2-40B4-BE49-F238E27FC236}">
                <a16:creationId xmlns:a16="http://schemas.microsoft.com/office/drawing/2014/main" id="{FE1563BB-AC05-4BDA-81AD-19330D35B2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2358" y="234892"/>
            <a:ext cx="5199426" cy="1169871"/>
          </a:xfrm>
          <a:prstGeom prst="rect">
            <a:avLst/>
          </a:prstGeom>
        </p:spPr>
      </p:pic>
    </p:spTree>
    <p:extLst>
      <p:ext uri="{BB962C8B-B14F-4D97-AF65-F5344CB8AC3E}">
        <p14:creationId xmlns:p14="http://schemas.microsoft.com/office/powerpoint/2010/main" val="68686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33401"/>
            <a:ext cx="5656493"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Dijital Reklam Çalışmaları</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484847" y="1598983"/>
            <a:ext cx="6230072" cy="1107996"/>
          </a:xfrm>
          <a:prstGeom prst="rect">
            <a:avLst/>
          </a:prstGeom>
          <a:noFill/>
        </p:spPr>
        <p:txBody>
          <a:bodyPr wrap="square" rtlCol="0">
            <a:spAutoFit/>
          </a:bodyPr>
          <a:lstStyle/>
          <a:p>
            <a:r>
              <a:rPr lang="tr-TR" sz="2200" b="1" dirty="0">
                <a:solidFill>
                  <a:schemeClr val="tx2"/>
                </a:solidFill>
              </a:rPr>
              <a:t>Sektörde yapmış olduğumuz reklam çalışmaları analizleri doğrultusunda hedefinize yönelik reklam çalışmaları hazırlanabilir</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484847" y="2960736"/>
            <a:ext cx="6230072" cy="1323439"/>
          </a:xfrm>
          <a:prstGeom prst="rect">
            <a:avLst/>
          </a:prstGeom>
          <a:noFill/>
        </p:spPr>
        <p:txBody>
          <a:bodyPr wrap="square" rtlCol="0">
            <a:spAutoFit/>
          </a:bodyPr>
          <a:lstStyle/>
          <a:p>
            <a:r>
              <a:rPr lang="tr-TR" sz="2000" dirty="0">
                <a:solidFill>
                  <a:schemeClr val="tx2"/>
                </a:solidFill>
              </a:rPr>
              <a:t>Yapılan analiz ve planlara göre aylık danışmanlığımız ve yönlendirmelerimiz doğrultusunda tüm ürünlerin hem müşterilere erişilebilir olması hem de Marka Bilinirliğini arttırması amaçlanarak gerekli çalışmalar yapılacaktır.</a:t>
            </a:r>
          </a:p>
        </p:txBody>
      </p:sp>
      <p:pic>
        <p:nvPicPr>
          <p:cNvPr id="10" name="Resim 9" descr="metin, kitap içeren bir resim&#10;&#10;Açıklama otomatik olarak oluşturuldu">
            <a:extLst>
              <a:ext uri="{FF2B5EF4-FFF2-40B4-BE49-F238E27FC236}">
                <a16:creationId xmlns:a16="http://schemas.microsoft.com/office/drawing/2014/main" id="{5D238165-C3F9-48D3-BA0B-BA2D685AE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28355">
            <a:off x="-529582" y="1561990"/>
            <a:ext cx="6185344" cy="4428706"/>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97D0E4A1-5DB5-4459-A326-40D4BEC5A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324375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33401"/>
            <a:ext cx="5656493"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Sosyal Medya Çalışmaları</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652441" y="1601922"/>
            <a:ext cx="6230072" cy="1785104"/>
          </a:xfrm>
          <a:prstGeom prst="rect">
            <a:avLst/>
          </a:prstGeom>
          <a:noFill/>
        </p:spPr>
        <p:txBody>
          <a:bodyPr wrap="square" rtlCol="0">
            <a:spAutoFit/>
          </a:bodyPr>
          <a:lstStyle/>
          <a:p>
            <a:r>
              <a:rPr lang="tr-TR" sz="2200" b="1" dirty="0">
                <a:solidFill>
                  <a:schemeClr val="tx2"/>
                </a:solidFill>
              </a:rPr>
              <a:t>Sosyal Medyanın dönemimizdeki gücünü de kullanarak hem hizmet hem de dijital ortamdaki yapacağımız tüm çalışmaları desteklemesi açısından aktif ve etkileşimi yüksek bir yapıya getirilmesi hedeflenmektedir.</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652441" y="3977827"/>
            <a:ext cx="6230072" cy="1015663"/>
          </a:xfrm>
          <a:prstGeom prst="rect">
            <a:avLst/>
          </a:prstGeom>
          <a:noFill/>
        </p:spPr>
        <p:txBody>
          <a:bodyPr wrap="square" rtlCol="0">
            <a:spAutoFit/>
          </a:bodyPr>
          <a:lstStyle/>
          <a:p>
            <a:r>
              <a:rPr lang="tr-TR" sz="2000" dirty="0">
                <a:solidFill>
                  <a:schemeClr val="tx2"/>
                </a:solidFill>
              </a:rPr>
              <a:t>Bu doğrultuda </a:t>
            </a:r>
            <a:r>
              <a:rPr lang="tr-TR" sz="2000" dirty="0" err="1">
                <a:solidFill>
                  <a:schemeClr val="tx2"/>
                </a:solidFill>
              </a:rPr>
              <a:t>süreçsel</a:t>
            </a:r>
            <a:r>
              <a:rPr lang="tr-TR" sz="2000" dirty="0">
                <a:solidFill>
                  <a:schemeClr val="tx2"/>
                </a:solidFill>
              </a:rPr>
              <a:t> analiz ve planlamalarla birlikte raporlanabilir gelişim ve sürdürülebilirlik dikkate alınarak gerekli olan çalışmalar yapılacaktır. </a:t>
            </a:r>
          </a:p>
        </p:txBody>
      </p:sp>
      <p:pic>
        <p:nvPicPr>
          <p:cNvPr id="9" name="Resim 8">
            <a:extLst>
              <a:ext uri="{FF2B5EF4-FFF2-40B4-BE49-F238E27FC236}">
                <a16:creationId xmlns:a16="http://schemas.microsoft.com/office/drawing/2014/main" id="{2B859343-F6E4-4776-B5C4-05199DD87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1" y="1645169"/>
            <a:ext cx="6011196" cy="3761461"/>
          </a:xfrm>
          <a:prstGeom prst="rect">
            <a:avLst/>
          </a:prstGeom>
        </p:spPr>
      </p:pic>
      <p:pic>
        <p:nvPicPr>
          <p:cNvPr id="11" name="Resim 10" descr="metin içeren bir resim&#10;&#10;Açıklama otomatik olarak oluşturuldu">
            <a:extLst>
              <a:ext uri="{FF2B5EF4-FFF2-40B4-BE49-F238E27FC236}">
                <a16:creationId xmlns:a16="http://schemas.microsoft.com/office/drawing/2014/main" id="{506124D3-DCC8-49B5-A045-CBCDD1ACF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157936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33401"/>
            <a:ext cx="5656493"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İçerik Yönetim Çalışmaları</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868785" y="1598983"/>
            <a:ext cx="6230072" cy="1446550"/>
          </a:xfrm>
          <a:prstGeom prst="rect">
            <a:avLst/>
          </a:prstGeom>
          <a:noFill/>
        </p:spPr>
        <p:txBody>
          <a:bodyPr wrap="square" rtlCol="0">
            <a:spAutoFit/>
          </a:bodyPr>
          <a:lstStyle/>
          <a:p>
            <a:r>
              <a:rPr lang="tr-TR" sz="2200" b="1" dirty="0">
                <a:solidFill>
                  <a:schemeClr val="tx2"/>
                </a:solidFill>
              </a:rPr>
              <a:t>Acentenizin dijital platformlarda yer alan uygulamaları için anlaşılabilir ve arama motoru dostu özel içeriklerin oluşturulması, web site ve uygulamalarının güncel kalması çalışmaları.</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868785" y="3251868"/>
            <a:ext cx="6230072" cy="2246769"/>
          </a:xfrm>
          <a:prstGeom prst="rect">
            <a:avLst/>
          </a:prstGeom>
          <a:noFill/>
        </p:spPr>
        <p:txBody>
          <a:bodyPr wrap="square" rtlCol="0">
            <a:spAutoFit/>
          </a:bodyPr>
          <a:lstStyle/>
          <a:p>
            <a:r>
              <a:rPr lang="tr-TR" sz="2000" dirty="0">
                <a:solidFill>
                  <a:schemeClr val="tx2"/>
                </a:solidFill>
              </a:rPr>
              <a:t>Ortak bir iletişim dili oluşturarak kurumsal nitelikleri taşıyan ve tüm platformlarda kullanabileceğimiz kaynağın editörlerimiz tarafından düzenlenerek daha uygun bir şekilde hazır hale getirileceği içerik çalışmaları yapılacaktır. </a:t>
            </a:r>
          </a:p>
          <a:p>
            <a:endParaRPr lang="tr-TR" sz="2000" dirty="0">
              <a:solidFill>
                <a:schemeClr val="tx2"/>
              </a:solidFill>
            </a:endParaRPr>
          </a:p>
          <a:p>
            <a:r>
              <a:rPr lang="tr-TR" sz="2000" dirty="0">
                <a:solidFill>
                  <a:schemeClr val="tx2"/>
                </a:solidFill>
              </a:rPr>
              <a:t>Süreçler iş planlaması yapılarak Acente ile birlikte yürütülecektir.</a:t>
            </a:r>
          </a:p>
        </p:txBody>
      </p:sp>
      <p:pic>
        <p:nvPicPr>
          <p:cNvPr id="3" name="Resim 2" descr="bardak, tablo, iç mekan, kahve içeren bir resim&#10;&#10;Açıklama otomatik olarak oluşturuldu">
            <a:extLst>
              <a:ext uri="{FF2B5EF4-FFF2-40B4-BE49-F238E27FC236}">
                <a16:creationId xmlns:a16="http://schemas.microsoft.com/office/drawing/2014/main" id="{01151123-E938-4018-9AAF-7552F237A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1719"/>
            <a:ext cx="5658441" cy="3594562"/>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390B73C4-A727-41C6-A697-14B0FE25B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297997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1" y="33401"/>
            <a:ext cx="6508939"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Genel Geliştirme ve Bakım Çalışmaları</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868785" y="1598983"/>
            <a:ext cx="6230072" cy="1446550"/>
          </a:xfrm>
          <a:prstGeom prst="rect">
            <a:avLst/>
          </a:prstGeom>
          <a:noFill/>
        </p:spPr>
        <p:txBody>
          <a:bodyPr wrap="square" rtlCol="0">
            <a:spAutoFit/>
          </a:bodyPr>
          <a:lstStyle/>
          <a:p>
            <a:r>
              <a:rPr lang="tr-TR" sz="2200" b="1" dirty="0">
                <a:solidFill>
                  <a:schemeClr val="tx2"/>
                </a:solidFill>
              </a:rPr>
              <a:t>Sunduğumuz tüm hizmetlerin genel geliştirme ve sürekliliğini sağlayacak bakım çalışmalarının yapılması destek ihtiyaçlarına hızlı çözüm üretilmesi için gerekli planlamaların yapılması.</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868785" y="3251868"/>
            <a:ext cx="6230072" cy="1938992"/>
          </a:xfrm>
          <a:prstGeom prst="rect">
            <a:avLst/>
          </a:prstGeom>
          <a:noFill/>
        </p:spPr>
        <p:txBody>
          <a:bodyPr wrap="square" rtlCol="0">
            <a:spAutoFit/>
          </a:bodyPr>
          <a:lstStyle/>
          <a:p>
            <a:r>
              <a:rPr lang="tr-TR" sz="2000" dirty="0">
                <a:solidFill>
                  <a:schemeClr val="tx2"/>
                </a:solidFill>
              </a:rPr>
              <a:t>Tüm hizmetlerimiz aktif hale geldikten sonra yaşayan bir sisteme dönüşmesini öngördüğümüz çalışmalarımız bununla birlikte yeni ihtiyaçlara ve anlık destek çözümlerine ihtiyaç duyacaktır. Bunun için gerekli hem ekip hem de iş planlamasını yaparak sistemin aksamadan hizmet vermeye devam etmesini amaçlıyoruz.</a:t>
            </a:r>
          </a:p>
        </p:txBody>
      </p:sp>
      <p:pic>
        <p:nvPicPr>
          <p:cNvPr id="3" name="Resim 2" descr="bardak, tablo, iç mekan, kahve içeren bir resim&#10;&#10;Açıklama otomatik olarak oluşturuldu">
            <a:extLst>
              <a:ext uri="{FF2B5EF4-FFF2-40B4-BE49-F238E27FC236}">
                <a16:creationId xmlns:a16="http://schemas.microsoft.com/office/drawing/2014/main" id="{01151123-E938-4018-9AAF-7552F237A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1719"/>
            <a:ext cx="5658441" cy="3594562"/>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58EA91A0-17B5-43C5-99F6-F14178AAE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141917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9E605851-6F9C-4108-96A3-A087130D66C8}"/>
              </a:ext>
            </a:extLst>
          </p:cNvPr>
          <p:cNvSpPr txBox="1"/>
          <p:nvPr/>
        </p:nvSpPr>
        <p:spPr>
          <a:xfrm>
            <a:off x="3120734" y="5137550"/>
            <a:ext cx="5934894" cy="523220"/>
          </a:xfrm>
          <a:prstGeom prst="rect">
            <a:avLst/>
          </a:prstGeom>
          <a:noFill/>
        </p:spPr>
        <p:txBody>
          <a:bodyPr wrap="none" rtlCol="0">
            <a:spAutoFit/>
          </a:bodyPr>
          <a:lstStyle/>
          <a:p>
            <a:r>
              <a:rPr lang="tr-TR" sz="2800" i="1" dirty="0">
                <a:solidFill>
                  <a:schemeClr val="tx2"/>
                </a:solidFill>
              </a:rPr>
              <a:t>Bizi tercih ettiğiniz için teşekkür ederiz…</a:t>
            </a:r>
          </a:p>
        </p:txBody>
      </p:sp>
      <p:grpSp>
        <p:nvGrpSpPr>
          <p:cNvPr id="10" name="Grup 9">
            <a:extLst>
              <a:ext uri="{FF2B5EF4-FFF2-40B4-BE49-F238E27FC236}">
                <a16:creationId xmlns:a16="http://schemas.microsoft.com/office/drawing/2014/main" id="{D8F7AA66-1CC7-4240-BBCB-DA30DFCD0875}"/>
              </a:ext>
            </a:extLst>
          </p:cNvPr>
          <p:cNvGrpSpPr/>
          <p:nvPr/>
        </p:nvGrpSpPr>
        <p:grpSpPr>
          <a:xfrm>
            <a:off x="3557958" y="5877904"/>
            <a:ext cx="5076075" cy="453938"/>
            <a:chOff x="3987368" y="4736859"/>
            <a:chExt cx="5076075" cy="453938"/>
          </a:xfrm>
        </p:grpSpPr>
        <p:pic>
          <p:nvPicPr>
            <p:cNvPr id="6" name="Resim 5">
              <a:extLst>
                <a:ext uri="{FF2B5EF4-FFF2-40B4-BE49-F238E27FC236}">
                  <a16:creationId xmlns:a16="http://schemas.microsoft.com/office/drawing/2014/main" id="{6F1C88D9-E52D-4AB4-9C2E-81868D0B9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368" y="4736859"/>
              <a:ext cx="1808190" cy="453938"/>
            </a:xfrm>
            <a:prstGeom prst="rect">
              <a:avLst/>
            </a:prstGeom>
          </p:spPr>
        </p:pic>
        <p:pic>
          <p:nvPicPr>
            <p:cNvPr id="8" name="Resim 7" descr="gök, nesne, saat içeren bir resim&#10;&#10;Açıklama otomatik olarak oluşturuldu">
              <a:extLst>
                <a:ext uri="{FF2B5EF4-FFF2-40B4-BE49-F238E27FC236}">
                  <a16:creationId xmlns:a16="http://schemas.microsoft.com/office/drawing/2014/main" id="{F15D99C3-5290-49B3-B4A2-C6E1ECF50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443" y="4773328"/>
              <a:ext cx="2667000" cy="381000"/>
            </a:xfrm>
            <a:prstGeom prst="rect">
              <a:avLst/>
            </a:prstGeom>
          </p:spPr>
        </p:pic>
      </p:grpSp>
      <p:pic>
        <p:nvPicPr>
          <p:cNvPr id="7" name="Resim 6" descr="iç mekan, tavan, duvar, kişi içeren bir resim&#10;&#10;Açıklama otomatik olarak oluşturuldu">
            <a:extLst>
              <a:ext uri="{FF2B5EF4-FFF2-40B4-BE49-F238E27FC236}">
                <a16:creationId xmlns:a16="http://schemas.microsoft.com/office/drawing/2014/main" id="{08DEAEC6-645B-4B1E-BC8B-910E3DC4C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039" y="1224734"/>
            <a:ext cx="5740264" cy="3826843"/>
          </a:xfrm>
          <a:prstGeom prst="rect">
            <a:avLst/>
          </a:prstGeom>
        </p:spPr>
      </p:pic>
      <p:pic>
        <p:nvPicPr>
          <p:cNvPr id="11" name="Resim 10" descr="metin içeren bir resim&#10;&#10;Açıklama otomatik olarak oluşturuldu">
            <a:extLst>
              <a:ext uri="{FF2B5EF4-FFF2-40B4-BE49-F238E27FC236}">
                <a16:creationId xmlns:a16="http://schemas.microsoft.com/office/drawing/2014/main" id="{5B5FC643-8703-421F-85AE-C458FD3A4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305" y="285052"/>
            <a:ext cx="3429000" cy="771525"/>
          </a:xfrm>
          <a:prstGeom prst="rect">
            <a:avLst/>
          </a:prstGeom>
        </p:spPr>
      </p:pic>
    </p:spTree>
    <p:extLst>
      <p:ext uri="{BB962C8B-B14F-4D97-AF65-F5344CB8AC3E}">
        <p14:creationId xmlns:p14="http://schemas.microsoft.com/office/powerpoint/2010/main" val="116356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1" y="352183"/>
            <a:ext cx="6158029" cy="492443"/>
          </a:xfrm>
          <a:prstGeom prst="rect">
            <a:avLst/>
          </a:prstGeom>
          <a:noFill/>
        </p:spPr>
        <p:txBody>
          <a:bodyPr wrap="square" rtlCol="0">
            <a:spAutoFit/>
          </a:bodyPr>
          <a:lstStyle/>
          <a:p>
            <a:r>
              <a:rPr lang="tr-TR" sz="2600" dirty="0">
                <a:solidFill>
                  <a:schemeClr val="accent1"/>
                </a:solidFill>
                <a:latin typeface="Helvetica Cond Bold Tr" panose="02000806050000020004" pitchFamily="50" charset="-94"/>
              </a:rPr>
              <a:t>Online Sigortacılık Altyapı Çalışmaları</a:t>
            </a:r>
          </a:p>
        </p:txBody>
      </p:sp>
      <p:grpSp>
        <p:nvGrpSpPr>
          <p:cNvPr id="27" name="Grup 26">
            <a:extLst>
              <a:ext uri="{FF2B5EF4-FFF2-40B4-BE49-F238E27FC236}">
                <a16:creationId xmlns:a16="http://schemas.microsoft.com/office/drawing/2014/main" id="{95D3583D-215B-4A78-AFAD-A79412223201}"/>
              </a:ext>
            </a:extLst>
          </p:cNvPr>
          <p:cNvGrpSpPr/>
          <p:nvPr/>
        </p:nvGrpSpPr>
        <p:grpSpPr>
          <a:xfrm>
            <a:off x="477081" y="1198874"/>
            <a:ext cx="5252487" cy="823829"/>
            <a:chOff x="202761" y="1582832"/>
            <a:chExt cx="5252487" cy="1096515"/>
          </a:xfrm>
        </p:grpSpPr>
        <p:grpSp>
          <p:nvGrpSpPr>
            <p:cNvPr id="8" name="Grup 7">
              <a:extLst>
                <a:ext uri="{FF2B5EF4-FFF2-40B4-BE49-F238E27FC236}">
                  <a16:creationId xmlns:a16="http://schemas.microsoft.com/office/drawing/2014/main" id="{BD01F938-B026-4BF1-BC92-AAD35A51C5CE}"/>
                </a:ext>
              </a:extLst>
            </p:cNvPr>
            <p:cNvGrpSpPr/>
            <p:nvPr/>
          </p:nvGrpSpPr>
          <p:grpSpPr>
            <a:xfrm>
              <a:off x="608865" y="1582832"/>
              <a:ext cx="4846383" cy="1096515"/>
              <a:chOff x="6853646" y="1635306"/>
              <a:chExt cx="4846383" cy="1096515"/>
            </a:xfrm>
          </p:grpSpPr>
          <p:sp>
            <p:nvSpPr>
              <p:cNvPr id="2" name="Metin kutusu 1">
                <a:extLst>
                  <a:ext uri="{FF2B5EF4-FFF2-40B4-BE49-F238E27FC236}">
                    <a16:creationId xmlns:a16="http://schemas.microsoft.com/office/drawing/2014/main" id="{85B1A25F-C96F-445B-97AC-8517B5A7950C}"/>
                  </a:ext>
                </a:extLst>
              </p:cNvPr>
              <p:cNvSpPr txBox="1"/>
              <p:nvPr/>
            </p:nvSpPr>
            <p:spPr>
              <a:xfrm>
                <a:off x="6853646" y="1635306"/>
                <a:ext cx="3475631"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Marka Belirleme ve Oluşumu</a:t>
                </a:r>
              </a:p>
            </p:txBody>
          </p:sp>
          <p:sp>
            <p:nvSpPr>
              <p:cNvPr id="7" name="Metin kutusu 6">
                <a:extLst>
                  <a:ext uri="{FF2B5EF4-FFF2-40B4-BE49-F238E27FC236}">
                    <a16:creationId xmlns:a16="http://schemas.microsoft.com/office/drawing/2014/main" id="{20658EB5-5123-4208-80E8-2BC67FDC22B6}"/>
                  </a:ext>
                </a:extLst>
              </p:cNvPr>
              <p:cNvSpPr txBox="1"/>
              <p:nvPr/>
            </p:nvSpPr>
            <p:spPr>
              <a:xfrm>
                <a:off x="6863171" y="2035416"/>
                <a:ext cx="4836858" cy="696405"/>
              </a:xfrm>
              <a:prstGeom prst="rect">
                <a:avLst/>
              </a:prstGeom>
              <a:noFill/>
            </p:spPr>
            <p:txBody>
              <a:bodyPr wrap="square" rtlCol="0">
                <a:spAutoFit/>
              </a:bodyPr>
              <a:lstStyle/>
              <a:p>
                <a:r>
                  <a:rPr lang="tr-TR" sz="1400" dirty="0">
                    <a:solidFill>
                      <a:schemeClr val="tx2"/>
                    </a:solidFill>
                  </a:rPr>
                  <a:t>Sigorta Acenteniz için belirleyeceğiniz Marka Adı ne kadar akılda kalırsa o kadar akılda kalır ve daha çok geri dönüş alırsınız.</a:t>
                </a:r>
              </a:p>
            </p:txBody>
          </p:sp>
        </p:grpSp>
        <p:sp>
          <p:nvSpPr>
            <p:cNvPr id="25" name="Metin kutusu 24">
              <a:extLst>
                <a:ext uri="{FF2B5EF4-FFF2-40B4-BE49-F238E27FC236}">
                  <a16:creationId xmlns:a16="http://schemas.microsoft.com/office/drawing/2014/main" id="{6965DD4C-53BD-4ACC-8F91-FD4A1CF4AA76}"/>
                </a:ext>
              </a:extLst>
            </p:cNvPr>
            <p:cNvSpPr txBox="1"/>
            <p:nvPr/>
          </p:nvSpPr>
          <p:spPr>
            <a:xfrm>
              <a:off x="202761" y="1582832"/>
              <a:ext cx="397866" cy="400110"/>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1.</a:t>
              </a:r>
            </a:p>
          </p:txBody>
        </p:sp>
      </p:grpSp>
      <p:grpSp>
        <p:nvGrpSpPr>
          <p:cNvPr id="33" name="Grup 32">
            <a:extLst>
              <a:ext uri="{FF2B5EF4-FFF2-40B4-BE49-F238E27FC236}">
                <a16:creationId xmlns:a16="http://schemas.microsoft.com/office/drawing/2014/main" id="{9CADD5D6-96C5-4F74-B83D-755FFFA69090}"/>
              </a:ext>
            </a:extLst>
          </p:cNvPr>
          <p:cNvGrpSpPr/>
          <p:nvPr/>
        </p:nvGrpSpPr>
        <p:grpSpPr>
          <a:xfrm>
            <a:off x="6370320" y="1137319"/>
            <a:ext cx="5252487" cy="1039273"/>
            <a:chOff x="202761" y="1582832"/>
            <a:chExt cx="5252487" cy="1383271"/>
          </a:xfrm>
        </p:grpSpPr>
        <p:grpSp>
          <p:nvGrpSpPr>
            <p:cNvPr id="34" name="Grup 33">
              <a:extLst>
                <a:ext uri="{FF2B5EF4-FFF2-40B4-BE49-F238E27FC236}">
                  <a16:creationId xmlns:a16="http://schemas.microsoft.com/office/drawing/2014/main" id="{63A278F4-E844-4AF0-B174-8D3D600ECF8F}"/>
                </a:ext>
              </a:extLst>
            </p:cNvPr>
            <p:cNvGrpSpPr/>
            <p:nvPr/>
          </p:nvGrpSpPr>
          <p:grpSpPr>
            <a:xfrm>
              <a:off x="608865" y="1582832"/>
              <a:ext cx="4846383" cy="1383271"/>
              <a:chOff x="6853646" y="1635306"/>
              <a:chExt cx="4846383" cy="1383271"/>
            </a:xfrm>
          </p:grpSpPr>
          <p:sp>
            <p:nvSpPr>
              <p:cNvPr id="36" name="Metin kutusu 35">
                <a:extLst>
                  <a:ext uri="{FF2B5EF4-FFF2-40B4-BE49-F238E27FC236}">
                    <a16:creationId xmlns:a16="http://schemas.microsoft.com/office/drawing/2014/main" id="{0B1789CF-30FF-4B12-BE16-C666881F6592}"/>
                  </a:ext>
                </a:extLst>
              </p:cNvPr>
              <p:cNvSpPr txBox="1"/>
              <p:nvPr/>
            </p:nvSpPr>
            <p:spPr>
              <a:xfrm>
                <a:off x="6853646" y="1635306"/>
                <a:ext cx="3507692"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KVKK Uyumluluk Çalışmaları</a:t>
                </a:r>
              </a:p>
            </p:txBody>
          </p:sp>
          <p:sp>
            <p:nvSpPr>
              <p:cNvPr id="37" name="Metin kutusu 36">
                <a:extLst>
                  <a:ext uri="{FF2B5EF4-FFF2-40B4-BE49-F238E27FC236}">
                    <a16:creationId xmlns:a16="http://schemas.microsoft.com/office/drawing/2014/main" id="{EF4C4F4F-B87D-4959-A367-5296159ABCD8}"/>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Kişisel Verileri Koruma Kanunu kapsamında kanunen gerekli olan bilgilendirme metni, Çerez Politikası ve Müşteri bildirim ayarları hazırlanarak yayına alınır.</a:t>
                </a:r>
              </a:p>
            </p:txBody>
          </p:sp>
        </p:grpSp>
        <p:sp>
          <p:nvSpPr>
            <p:cNvPr id="35" name="Metin kutusu 34">
              <a:extLst>
                <a:ext uri="{FF2B5EF4-FFF2-40B4-BE49-F238E27FC236}">
                  <a16:creationId xmlns:a16="http://schemas.microsoft.com/office/drawing/2014/main" id="{1B52F832-44A2-4C80-9E5D-B0E5543CEF91}"/>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6.</a:t>
              </a:r>
            </a:p>
          </p:txBody>
        </p:sp>
      </p:grpSp>
      <p:grpSp>
        <p:nvGrpSpPr>
          <p:cNvPr id="38" name="Grup 37">
            <a:extLst>
              <a:ext uri="{FF2B5EF4-FFF2-40B4-BE49-F238E27FC236}">
                <a16:creationId xmlns:a16="http://schemas.microsoft.com/office/drawing/2014/main" id="{AD4F95F9-09DF-4C6D-A490-FA9553D88C4E}"/>
              </a:ext>
            </a:extLst>
          </p:cNvPr>
          <p:cNvGrpSpPr/>
          <p:nvPr/>
        </p:nvGrpSpPr>
        <p:grpSpPr>
          <a:xfrm>
            <a:off x="485097" y="2086959"/>
            <a:ext cx="5252487" cy="1039273"/>
            <a:chOff x="202761" y="1582832"/>
            <a:chExt cx="5252487" cy="1383271"/>
          </a:xfrm>
        </p:grpSpPr>
        <p:grpSp>
          <p:nvGrpSpPr>
            <p:cNvPr id="39" name="Grup 38">
              <a:extLst>
                <a:ext uri="{FF2B5EF4-FFF2-40B4-BE49-F238E27FC236}">
                  <a16:creationId xmlns:a16="http://schemas.microsoft.com/office/drawing/2014/main" id="{A19E7376-5F33-45C4-B3CD-80523963E8BF}"/>
                </a:ext>
              </a:extLst>
            </p:cNvPr>
            <p:cNvGrpSpPr/>
            <p:nvPr/>
          </p:nvGrpSpPr>
          <p:grpSpPr>
            <a:xfrm>
              <a:off x="608865" y="1582832"/>
              <a:ext cx="4846383" cy="1383271"/>
              <a:chOff x="6853646" y="1635306"/>
              <a:chExt cx="4846383" cy="1383271"/>
            </a:xfrm>
          </p:grpSpPr>
          <p:sp>
            <p:nvSpPr>
              <p:cNvPr id="41" name="Metin kutusu 40">
                <a:extLst>
                  <a:ext uri="{FF2B5EF4-FFF2-40B4-BE49-F238E27FC236}">
                    <a16:creationId xmlns:a16="http://schemas.microsoft.com/office/drawing/2014/main" id="{537CF258-9F54-4567-857C-93BC38B867B2}"/>
                  </a:ext>
                </a:extLst>
              </p:cNvPr>
              <p:cNvSpPr txBox="1"/>
              <p:nvPr/>
            </p:nvSpPr>
            <p:spPr>
              <a:xfrm>
                <a:off x="6853646" y="1635306"/>
                <a:ext cx="4799968"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Alan Adı, Güvenlik Sertifikası ve E-Posta</a:t>
                </a:r>
              </a:p>
            </p:txBody>
          </p:sp>
          <p:sp>
            <p:nvSpPr>
              <p:cNvPr id="42" name="Metin kutusu 41">
                <a:extLst>
                  <a:ext uri="{FF2B5EF4-FFF2-40B4-BE49-F238E27FC236}">
                    <a16:creationId xmlns:a16="http://schemas.microsoft.com/office/drawing/2014/main" id="{A244F8FA-3CEE-44A3-BB0F-A45BFDD4ECA3}"/>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Belirlenen Marka için com.tr uzantılı tescilli bir alan adı alınarak bu alan adı için Güvenlik Sertifikası ile Kurumsal E-Posta adresleri oluşturulur.</a:t>
                </a:r>
              </a:p>
            </p:txBody>
          </p:sp>
        </p:grpSp>
        <p:sp>
          <p:nvSpPr>
            <p:cNvPr id="40" name="Metin kutusu 39">
              <a:extLst>
                <a:ext uri="{FF2B5EF4-FFF2-40B4-BE49-F238E27FC236}">
                  <a16:creationId xmlns:a16="http://schemas.microsoft.com/office/drawing/2014/main" id="{C173B718-FA4E-4D04-B20C-43BB9251F3AA}"/>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2.</a:t>
              </a:r>
            </a:p>
          </p:txBody>
        </p:sp>
      </p:grpSp>
      <p:grpSp>
        <p:nvGrpSpPr>
          <p:cNvPr id="43" name="Grup 42">
            <a:extLst>
              <a:ext uri="{FF2B5EF4-FFF2-40B4-BE49-F238E27FC236}">
                <a16:creationId xmlns:a16="http://schemas.microsoft.com/office/drawing/2014/main" id="{5B9A741D-8323-4E31-B301-CE226137DB78}"/>
              </a:ext>
            </a:extLst>
          </p:cNvPr>
          <p:cNvGrpSpPr/>
          <p:nvPr/>
        </p:nvGrpSpPr>
        <p:grpSpPr>
          <a:xfrm>
            <a:off x="6378336" y="2086960"/>
            <a:ext cx="5252487" cy="1039273"/>
            <a:chOff x="202761" y="1582832"/>
            <a:chExt cx="5252487" cy="1383271"/>
          </a:xfrm>
        </p:grpSpPr>
        <p:grpSp>
          <p:nvGrpSpPr>
            <p:cNvPr id="44" name="Grup 43">
              <a:extLst>
                <a:ext uri="{FF2B5EF4-FFF2-40B4-BE49-F238E27FC236}">
                  <a16:creationId xmlns:a16="http://schemas.microsoft.com/office/drawing/2014/main" id="{9938AC0C-BE3E-43BE-81FB-A99B4F67C7EC}"/>
                </a:ext>
              </a:extLst>
            </p:cNvPr>
            <p:cNvGrpSpPr/>
            <p:nvPr/>
          </p:nvGrpSpPr>
          <p:grpSpPr>
            <a:xfrm>
              <a:off x="608865" y="1582832"/>
              <a:ext cx="4846383" cy="1383271"/>
              <a:chOff x="6853646" y="1635306"/>
              <a:chExt cx="4846383" cy="1383271"/>
            </a:xfrm>
          </p:grpSpPr>
          <p:sp>
            <p:nvSpPr>
              <p:cNvPr id="46" name="Metin kutusu 45">
                <a:extLst>
                  <a:ext uri="{FF2B5EF4-FFF2-40B4-BE49-F238E27FC236}">
                    <a16:creationId xmlns:a16="http://schemas.microsoft.com/office/drawing/2014/main" id="{F5181179-AA88-4643-BFCC-25AC8AD6B785}"/>
                  </a:ext>
                </a:extLst>
              </p:cNvPr>
              <p:cNvSpPr txBox="1"/>
              <p:nvPr/>
            </p:nvSpPr>
            <p:spPr>
              <a:xfrm>
                <a:off x="6853646" y="1635306"/>
                <a:ext cx="3668633"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Reklam ve Tanıtım Çalışmaları</a:t>
                </a:r>
              </a:p>
            </p:txBody>
          </p:sp>
          <p:sp>
            <p:nvSpPr>
              <p:cNvPr id="47" name="Metin kutusu 46">
                <a:extLst>
                  <a:ext uri="{FF2B5EF4-FFF2-40B4-BE49-F238E27FC236}">
                    <a16:creationId xmlns:a16="http://schemas.microsoft.com/office/drawing/2014/main" id="{843F3772-32F7-4785-90F8-5E8D47279D89}"/>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6 Ay boyunca VIP Acente üyeliği için </a:t>
                </a:r>
                <a:r>
                  <a:rPr lang="tr-TR" sz="1400" dirty="0">
                    <a:solidFill>
                      <a:schemeClr val="tx2"/>
                    </a:solidFill>
                    <a:hlinkClick r:id="rId2"/>
                  </a:rPr>
                  <a:t>www.sigortix.com</a:t>
                </a:r>
                <a:r>
                  <a:rPr lang="tr-TR" sz="1400" dirty="0">
                    <a:solidFill>
                      <a:schemeClr val="tx2"/>
                    </a:solidFill>
                  </a:rPr>
                  <a:t> sitesinde Acente Yayına alma işlemleri yapılır ve Web Sitesi açılınca Google Aramalarında ilk sayfada çıkma avantajı sağlanır.</a:t>
                </a:r>
              </a:p>
            </p:txBody>
          </p:sp>
        </p:grpSp>
        <p:sp>
          <p:nvSpPr>
            <p:cNvPr id="45" name="Metin kutusu 44">
              <a:extLst>
                <a:ext uri="{FF2B5EF4-FFF2-40B4-BE49-F238E27FC236}">
                  <a16:creationId xmlns:a16="http://schemas.microsoft.com/office/drawing/2014/main" id="{D0492F5B-0393-46BC-9DBF-537C5DA99725}"/>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7.</a:t>
              </a:r>
            </a:p>
          </p:txBody>
        </p:sp>
      </p:grpSp>
      <p:grpSp>
        <p:nvGrpSpPr>
          <p:cNvPr id="48" name="Grup 47">
            <a:extLst>
              <a:ext uri="{FF2B5EF4-FFF2-40B4-BE49-F238E27FC236}">
                <a16:creationId xmlns:a16="http://schemas.microsoft.com/office/drawing/2014/main" id="{149DFAB0-11F8-4F92-A7FC-AB600EBE9046}"/>
              </a:ext>
            </a:extLst>
          </p:cNvPr>
          <p:cNvGrpSpPr/>
          <p:nvPr/>
        </p:nvGrpSpPr>
        <p:grpSpPr>
          <a:xfrm>
            <a:off x="477081" y="3081279"/>
            <a:ext cx="5252487" cy="1039272"/>
            <a:chOff x="202761" y="1582832"/>
            <a:chExt cx="5252487" cy="1383271"/>
          </a:xfrm>
        </p:grpSpPr>
        <p:grpSp>
          <p:nvGrpSpPr>
            <p:cNvPr id="49" name="Grup 48">
              <a:extLst>
                <a:ext uri="{FF2B5EF4-FFF2-40B4-BE49-F238E27FC236}">
                  <a16:creationId xmlns:a16="http://schemas.microsoft.com/office/drawing/2014/main" id="{F8D28296-6376-4C2B-BC83-EA184F148D25}"/>
                </a:ext>
              </a:extLst>
            </p:cNvPr>
            <p:cNvGrpSpPr/>
            <p:nvPr/>
          </p:nvGrpSpPr>
          <p:grpSpPr>
            <a:xfrm>
              <a:off x="608865" y="1582832"/>
              <a:ext cx="4846383" cy="1383271"/>
              <a:chOff x="6853646" y="1635306"/>
              <a:chExt cx="4846383" cy="1383271"/>
            </a:xfrm>
          </p:grpSpPr>
          <p:sp>
            <p:nvSpPr>
              <p:cNvPr id="51" name="Metin kutusu 50">
                <a:extLst>
                  <a:ext uri="{FF2B5EF4-FFF2-40B4-BE49-F238E27FC236}">
                    <a16:creationId xmlns:a16="http://schemas.microsoft.com/office/drawing/2014/main" id="{0701C404-D041-4C8F-9FEA-38CA965FCB7F}"/>
                  </a:ext>
                </a:extLst>
              </p:cNvPr>
              <p:cNvSpPr txBox="1"/>
              <p:nvPr/>
            </p:nvSpPr>
            <p:spPr>
              <a:xfrm>
                <a:off x="6853646" y="1635306"/>
                <a:ext cx="4294381" cy="94219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Web Tasarım ve Yazılım Çalışmaları</a:t>
                </a:r>
              </a:p>
              <a:p>
                <a:endParaRPr lang="tr-TR" sz="2000" dirty="0">
                  <a:solidFill>
                    <a:schemeClr val="accent1"/>
                  </a:solidFill>
                  <a:latin typeface="Helvetica Cond Bold Tr" panose="02000806050000020004" pitchFamily="50" charset="-94"/>
                </a:endParaRPr>
              </a:p>
            </p:txBody>
          </p:sp>
          <p:sp>
            <p:nvSpPr>
              <p:cNvPr id="52" name="Metin kutusu 51">
                <a:extLst>
                  <a:ext uri="{FF2B5EF4-FFF2-40B4-BE49-F238E27FC236}">
                    <a16:creationId xmlns:a16="http://schemas.microsoft.com/office/drawing/2014/main" id="{F29E3F60-1C42-44C7-98C9-E714B1C28498}"/>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Belirlenen Marka için Logo çalışması hazırlanır ve Online Sigortacılık için kampanyada belirtilen Tasarımlardan biri seçilerek Tasarım ve Yazılım işlemleri tamamlanır.</a:t>
                </a:r>
              </a:p>
            </p:txBody>
          </p:sp>
        </p:grpSp>
        <p:sp>
          <p:nvSpPr>
            <p:cNvPr id="50" name="Metin kutusu 49">
              <a:extLst>
                <a:ext uri="{FF2B5EF4-FFF2-40B4-BE49-F238E27FC236}">
                  <a16:creationId xmlns:a16="http://schemas.microsoft.com/office/drawing/2014/main" id="{01A7134C-99D0-4249-9E21-A8D422E3225C}"/>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3.</a:t>
              </a:r>
            </a:p>
          </p:txBody>
        </p:sp>
      </p:grpSp>
      <p:grpSp>
        <p:nvGrpSpPr>
          <p:cNvPr id="58" name="Grup 57">
            <a:extLst>
              <a:ext uri="{FF2B5EF4-FFF2-40B4-BE49-F238E27FC236}">
                <a16:creationId xmlns:a16="http://schemas.microsoft.com/office/drawing/2014/main" id="{ED73E530-5288-483D-8296-B4DF376D6030}"/>
              </a:ext>
            </a:extLst>
          </p:cNvPr>
          <p:cNvGrpSpPr/>
          <p:nvPr/>
        </p:nvGrpSpPr>
        <p:grpSpPr>
          <a:xfrm>
            <a:off x="485097" y="4073758"/>
            <a:ext cx="5252487" cy="1039273"/>
            <a:chOff x="202761" y="1582832"/>
            <a:chExt cx="5252487" cy="1383271"/>
          </a:xfrm>
        </p:grpSpPr>
        <p:grpSp>
          <p:nvGrpSpPr>
            <p:cNvPr id="59" name="Grup 58">
              <a:extLst>
                <a:ext uri="{FF2B5EF4-FFF2-40B4-BE49-F238E27FC236}">
                  <a16:creationId xmlns:a16="http://schemas.microsoft.com/office/drawing/2014/main" id="{FF70EB1E-A759-403F-ACFF-9BCBCB5DCC79}"/>
                </a:ext>
              </a:extLst>
            </p:cNvPr>
            <p:cNvGrpSpPr/>
            <p:nvPr/>
          </p:nvGrpSpPr>
          <p:grpSpPr>
            <a:xfrm>
              <a:off x="608865" y="1582832"/>
              <a:ext cx="4846383" cy="1383271"/>
              <a:chOff x="6853646" y="1635306"/>
              <a:chExt cx="4846383" cy="1383271"/>
            </a:xfrm>
          </p:grpSpPr>
          <p:sp>
            <p:nvSpPr>
              <p:cNvPr id="61" name="Metin kutusu 60">
                <a:extLst>
                  <a:ext uri="{FF2B5EF4-FFF2-40B4-BE49-F238E27FC236}">
                    <a16:creationId xmlns:a16="http://schemas.microsoft.com/office/drawing/2014/main" id="{43EA4D1C-9FE3-478B-9948-7BF3859A6E80}"/>
                  </a:ext>
                </a:extLst>
              </p:cNvPr>
              <p:cNvSpPr txBox="1"/>
              <p:nvPr/>
            </p:nvSpPr>
            <p:spPr>
              <a:xfrm>
                <a:off x="6853646" y="1635306"/>
                <a:ext cx="2991525"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Google SEO Çalışmaları</a:t>
                </a:r>
              </a:p>
            </p:txBody>
          </p:sp>
          <p:sp>
            <p:nvSpPr>
              <p:cNvPr id="62" name="Metin kutusu 61">
                <a:extLst>
                  <a:ext uri="{FF2B5EF4-FFF2-40B4-BE49-F238E27FC236}">
                    <a16:creationId xmlns:a16="http://schemas.microsoft.com/office/drawing/2014/main" id="{F4C836F7-88F1-41F9-929A-5CE0AFDD8DB9}"/>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Kurulan Web Sitesinin Google arama </a:t>
                </a:r>
                <a:r>
                  <a:rPr lang="tr-TR" sz="1400" dirty="0" err="1">
                    <a:solidFill>
                      <a:schemeClr val="tx2"/>
                    </a:solidFill>
                  </a:rPr>
                  <a:t>otoru</a:t>
                </a:r>
                <a:r>
                  <a:rPr lang="tr-TR" sz="1400" dirty="0">
                    <a:solidFill>
                      <a:schemeClr val="tx2"/>
                    </a:solidFill>
                  </a:rPr>
                  <a:t> üzerinden en yüksek geri dönüşü alabilmesi için sizin için önemli anahtar kelimeler hazırlanır ve sitenizin gerekli alanlarına yerleştirilir.</a:t>
                </a:r>
              </a:p>
            </p:txBody>
          </p:sp>
        </p:grpSp>
        <p:sp>
          <p:nvSpPr>
            <p:cNvPr id="60" name="Metin kutusu 59">
              <a:extLst>
                <a:ext uri="{FF2B5EF4-FFF2-40B4-BE49-F238E27FC236}">
                  <a16:creationId xmlns:a16="http://schemas.microsoft.com/office/drawing/2014/main" id="{BE3AA63D-3414-4603-A1B8-151293391098}"/>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4.</a:t>
              </a:r>
            </a:p>
          </p:txBody>
        </p:sp>
      </p:grpSp>
      <p:grpSp>
        <p:nvGrpSpPr>
          <p:cNvPr id="73" name="Grup 72">
            <a:extLst>
              <a:ext uri="{FF2B5EF4-FFF2-40B4-BE49-F238E27FC236}">
                <a16:creationId xmlns:a16="http://schemas.microsoft.com/office/drawing/2014/main" id="{84AF6EAD-F3FF-4BDE-AD63-8BDA24B61F89}"/>
              </a:ext>
            </a:extLst>
          </p:cNvPr>
          <p:cNvGrpSpPr/>
          <p:nvPr/>
        </p:nvGrpSpPr>
        <p:grpSpPr>
          <a:xfrm>
            <a:off x="485097" y="5028537"/>
            <a:ext cx="5252487" cy="1254716"/>
            <a:chOff x="202761" y="1582832"/>
            <a:chExt cx="5252487" cy="1670025"/>
          </a:xfrm>
        </p:grpSpPr>
        <p:grpSp>
          <p:nvGrpSpPr>
            <p:cNvPr id="74" name="Grup 73">
              <a:extLst>
                <a:ext uri="{FF2B5EF4-FFF2-40B4-BE49-F238E27FC236}">
                  <a16:creationId xmlns:a16="http://schemas.microsoft.com/office/drawing/2014/main" id="{57772EAE-AE47-41E5-B60F-11DF5B411CD6}"/>
                </a:ext>
              </a:extLst>
            </p:cNvPr>
            <p:cNvGrpSpPr/>
            <p:nvPr/>
          </p:nvGrpSpPr>
          <p:grpSpPr>
            <a:xfrm>
              <a:off x="608865" y="1582832"/>
              <a:ext cx="4846383" cy="1670025"/>
              <a:chOff x="6853646" y="1635306"/>
              <a:chExt cx="4846383" cy="1670025"/>
            </a:xfrm>
          </p:grpSpPr>
          <p:sp>
            <p:nvSpPr>
              <p:cNvPr id="76" name="Metin kutusu 75">
                <a:extLst>
                  <a:ext uri="{FF2B5EF4-FFF2-40B4-BE49-F238E27FC236}">
                    <a16:creationId xmlns:a16="http://schemas.microsoft.com/office/drawing/2014/main" id="{AEB2DEBC-024F-4AC0-8CB4-B001E181C7EB}"/>
                  </a:ext>
                </a:extLst>
              </p:cNvPr>
              <p:cNvSpPr txBox="1"/>
              <p:nvPr/>
            </p:nvSpPr>
            <p:spPr>
              <a:xfrm>
                <a:off x="6853646" y="1635306"/>
                <a:ext cx="3456587"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Web Sitesi İçerik Çalışmaları</a:t>
                </a:r>
              </a:p>
            </p:txBody>
          </p:sp>
          <p:sp>
            <p:nvSpPr>
              <p:cNvPr id="77" name="Metin kutusu 76">
                <a:extLst>
                  <a:ext uri="{FF2B5EF4-FFF2-40B4-BE49-F238E27FC236}">
                    <a16:creationId xmlns:a16="http://schemas.microsoft.com/office/drawing/2014/main" id="{ECCAEB93-B0C0-4FBD-9915-AD390DE0F41C}"/>
                  </a:ext>
                </a:extLst>
              </p:cNvPr>
              <p:cNvSpPr txBox="1"/>
              <p:nvPr/>
            </p:nvSpPr>
            <p:spPr>
              <a:xfrm>
                <a:off x="6863171" y="2035416"/>
                <a:ext cx="4836858" cy="1269915"/>
              </a:xfrm>
              <a:prstGeom prst="rect">
                <a:avLst/>
              </a:prstGeom>
              <a:noFill/>
            </p:spPr>
            <p:txBody>
              <a:bodyPr wrap="square" rtlCol="0">
                <a:spAutoFit/>
              </a:bodyPr>
              <a:lstStyle/>
              <a:p>
                <a:r>
                  <a:rPr lang="tr-TR" sz="1400" dirty="0">
                    <a:solidFill>
                      <a:schemeClr val="tx2"/>
                    </a:solidFill>
                  </a:rPr>
                  <a:t>Çalıştığınız Sigorta Şirketlerinin Logo ve İçerikleri, Hakkımızda yazısı, Google Harita, İletişim Bilgileri, Sektör Haberleri, Faydalı Bilgileri içeren tüm içerikler sayfanıza yerleştirilir ve sayfanın dopdolu bir görünüme sahip olması sağlanır.</a:t>
                </a:r>
              </a:p>
            </p:txBody>
          </p:sp>
        </p:grpSp>
        <p:sp>
          <p:nvSpPr>
            <p:cNvPr id="75" name="Metin kutusu 74">
              <a:extLst>
                <a:ext uri="{FF2B5EF4-FFF2-40B4-BE49-F238E27FC236}">
                  <a16:creationId xmlns:a16="http://schemas.microsoft.com/office/drawing/2014/main" id="{177C77E9-3213-428D-B708-C2F6E64CBED8}"/>
                </a:ext>
              </a:extLst>
            </p:cNvPr>
            <p:cNvSpPr txBox="1"/>
            <p:nvPr/>
          </p:nvSpPr>
          <p:spPr>
            <a:xfrm>
              <a:off x="202761" y="1582832"/>
              <a:ext cx="327334"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5</a:t>
              </a:r>
            </a:p>
          </p:txBody>
        </p:sp>
      </p:grpSp>
      <p:pic>
        <p:nvPicPr>
          <p:cNvPr id="5" name="Resim 4" descr="metin içeren bir resim&#10;&#10;Açıklama otomatik olarak oluşturuldu">
            <a:extLst>
              <a:ext uri="{FF2B5EF4-FFF2-40B4-BE49-F238E27FC236}">
                <a16:creationId xmlns:a16="http://schemas.microsoft.com/office/drawing/2014/main" id="{888CAF13-7450-45B7-990B-A4D24120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947" y="350368"/>
            <a:ext cx="3429000" cy="771525"/>
          </a:xfrm>
          <a:prstGeom prst="rect">
            <a:avLst/>
          </a:prstGeom>
        </p:spPr>
      </p:pic>
      <p:grpSp>
        <p:nvGrpSpPr>
          <p:cNvPr id="78" name="Grup 77">
            <a:extLst>
              <a:ext uri="{FF2B5EF4-FFF2-40B4-BE49-F238E27FC236}">
                <a16:creationId xmlns:a16="http://schemas.microsoft.com/office/drawing/2014/main" id="{09DC3ED9-B020-4611-B2CA-3AFA63FF45EF}"/>
              </a:ext>
            </a:extLst>
          </p:cNvPr>
          <p:cNvGrpSpPr/>
          <p:nvPr/>
        </p:nvGrpSpPr>
        <p:grpSpPr>
          <a:xfrm>
            <a:off x="6396885" y="3118521"/>
            <a:ext cx="5252487" cy="823829"/>
            <a:chOff x="202761" y="1582832"/>
            <a:chExt cx="5252487" cy="1096515"/>
          </a:xfrm>
        </p:grpSpPr>
        <p:grpSp>
          <p:nvGrpSpPr>
            <p:cNvPr id="79" name="Grup 78">
              <a:extLst>
                <a:ext uri="{FF2B5EF4-FFF2-40B4-BE49-F238E27FC236}">
                  <a16:creationId xmlns:a16="http://schemas.microsoft.com/office/drawing/2014/main" id="{92562FF8-BCE3-479C-A7BF-977C1D1B227A}"/>
                </a:ext>
              </a:extLst>
            </p:cNvPr>
            <p:cNvGrpSpPr/>
            <p:nvPr/>
          </p:nvGrpSpPr>
          <p:grpSpPr>
            <a:xfrm>
              <a:off x="608865" y="1582832"/>
              <a:ext cx="4846383" cy="1096515"/>
              <a:chOff x="6853646" y="1635306"/>
              <a:chExt cx="4846383" cy="1096515"/>
            </a:xfrm>
          </p:grpSpPr>
          <p:sp>
            <p:nvSpPr>
              <p:cNvPr id="81" name="Metin kutusu 80">
                <a:extLst>
                  <a:ext uri="{FF2B5EF4-FFF2-40B4-BE49-F238E27FC236}">
                    <a16:creationId xmlns:a16="http://schemas.microsoft.com/office/drawing/2014/main" id="{E947A5AA-12C7-4FE3-844D-FFC66B4C211B}"/>
                  </a:ext>
                </a:extLst>
              </p:cNvPr>
              <p:cNvSpPr txBox="1"/>
              <p:nvPr/>
            </p:nvSpPr>
            <p:spPr>
              <a:xfrm>
                <a:off x="6853646" y="1635306"/>
                <a:ext cx="3593484"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Yayın Öncesi Test Çalışmaları</a:t>
                </a:r>
              </a:p>
            </p:txBody>
          </p:sp>
          <p:sp>
            <p:nvSpPr>
              <p:cNvPr id="82" name="Metin kutusu 81">
                <a:extLst>
                  <a:ext uri="{FF2B5EF4-FFF2-40B4-BE49-F238E27FC236}">
                    <a16:creationId xmlns:a16="http://schemas.microsoft.com/office/drawing/2014/main" id="{3DC708DB-9CDB-43E2-96BF-AE0CB1CD78FC}"/>
                  </a:ext>
                </a:extLst>
              </p:cNvPr>
              <p:cNvSpPr txBox="1"/>
              <p:nvPr/>
            </p:nvSpPr>
            <p:spPr>
              <a:xfrm>
                <a:off x="6863171" y="2035416"/>
                <a:ext cx="4836858" cy="696405"/>
              </a:xfrm>
              <a:prstGeom prst="rect">
                <a:avLst/>
              </a:prstGeom>
              <a:noFill/>
            </p:spPr>
            <p:txBody>
              <a:bodyPr wrap="square" rtlCol="0">
                <a:spAutoFit/>
              </a:bodyPr>
              <a:lstStyle/>
              <a:p>
                <a:r>
                  <a:rPr lang="tr-TR" sz="1400" dirty="0">
                    <a:solidFill>
                      <a:schemeClr val="tx2"/>
                    </a:solidFill>
                  </a:rPr>
                  <a:t>Yapılan tüm çalışmalar ve ayarlar teknik ve içerik olarak test aşamasında geçirilir ve teslimata hazır onayı alınır.</a:t>
                </a:r>
              </a:p>
            </p:txBody>
          </p:sp>
        </p:grpSp>
        <p:sp>
          <p:nvSpPr>
            <p:cNvPr id="80" name="Metin kutusu 79">
              <a:extLst>
                <a:ext uri="{FF2B5EF4-FFF2-40B4-BE49-F238E27FC236}">
                  <a16:creationId xmlns:a16="http://schemas.microsoft.com/office/drawing/2014/main" id="{865F70D9-F0A6-4C83-9112-3C8110FD4F2B}"/>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8.</a:t>
              </a:r>
            </a:p>
          </p:txBody>
        </p:sp>
      </p:grpSp>
      <p:grpSp>
        <p:nvGrpSpPr>
          <p:cNvPr id="83" name="Grup 82">
            <a:extLst>
              <a:ext uri="{FF2B5EF4-FFF2-40B4-BE49-F238E27FC236}">
                <a16:creationId xmlns:a16="http://schemas.microsoft.com/office/drawing/2014/main" id="{EF09930A-1738-4C22-A00A-56A41882269F}"/>
              </a:ext>
            </a:extLst>
          </p:cNvPr>
          <p:cNvGrpSpPr/>
          <p:nvPr/>
        </p:nvGrpSpPr>
        <p:grpSpPr>
          <a:xfrm>
            <a:off x="6389894" y="4126599"/>
            <a:ext cx="5252487" cy="1039273"/>
            <a:chOff x="202761" y="1582832"/>
            <a:chExt cx="5252487" cy="1383271"/>
          </a:xfrm>
        </p:grpSpPr>
        <p:grpSp>
          <p:nvGrpSpPr>
            <p:cNvPr id="84" name="Grup 83">
              <a:extLst>
                <a:ext uri="{FF2B5EF4-FFF2-40B4-BE49-F238E27FC236}">
                  <a16:creationId xmlns:a16="http://schemas.microsoft.com/office/drawing/2014/main" id="{FC8E3B28-24BA-45C4-A4C7-47099DDC886B}"/>
                </a:ext>
              </a:extLst>
            </p:cNvPr>
            <p:cNvGrpSpPr/>
            <p:nvPr/>
          </p:nvGrpSpPr>
          <p:grpSpPr>
            <a:xfrm>
              <a:off x="608865" y="1582832"/>
              <a:ext cx="4846383" cy="1383271"/>
              <a:chOff x="6853646" y="1635306"/>
              <a:chExt cx="4846383" cy="1383271"/>
            </a:xfrm>
          </p:grpSpPr>
          <p:sp>
            <p:nvSpPr>
              <p:cNvPr id="86" name="Metin kutusu 85">
                <a:extLst>
                  <a:ext uri="{FF2B5EF4-FFF2-40B4-BE49-F238E27FC236}">
                    <a16:creationId xmlns:a16="http://schemas.microsoft.com/office/drawing/2014/main" id="{A4FF82C8-770E-48A1-A762-701432EEA4C1}"/>
                  </a:ext>
                </a:extLst>
              </p:cNvPr>
              <p:cNvSpPr txBox="1"/>
              <p:nvPr/>
            </p:nvSpPr>
            <p:spPr>
              <a:xfrm>
                <a:off x="6853646" y="1635306"/>
                <a:ext cx="2954142"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Yayına Alma ve Teslimat</a:t>
                </a:r>
              </a:p>
            </p:txBody>
          </p:sp>
          <p:sp>
            <p:nvSpPr>
              <p:cNvPr id="87" name="Metin kutusu 86">
                <a:extLst>
                  <a:ext uri="{FF2B5EF4-FFF2-40B4-BE49-F238E27FC236}">
                    <a16:creationId xmlns:a16="http://schemas.microsoft.com/office/drawing/2014/main" id="{6F1EEB67-EA39-4678-AC23-7E78DF001FFD}"/>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Hazırlanan Web Sitesi ve Sigortix.com VIP Acentelik çalışmaları yayına alınır ve müşteriye Web Sitesi Teslimatı yapılarak Yönetim Paneli bilgileri aktarılır.</a:t>
                </a:r>
              </a:p>
            </p:txBody>
          </p:sp>
        </p:grpSp>
        <p:sp>
          <p:nvSpPr>
            <p:cNvPr id="85" name="Metin kutusu 84">
              <a:extLst>
                <a:ext uri="{FF2B5EF4-FFF2-40B4-BE49-F238E27FC236}">
                  <a16:creationId xmlns:a16="http://schemas.microsoft.com/office/drawing/2014/main" id="{C66C2268-C322-457B-9EEE-DD0D053D37C5}"/>
                </a:ext>
              </a:extLst>
            </p:cNvPr>
            <p:cNvSpPr txBox="1"/>
            <p:nvPr/>
          </p:nvSpPr>
          <p:spPr>
            <a:xfrm>
              <a:off x="202761" y="1582832"/>
              <a:ext cx="397866"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9.</a:t>
              </a:r>
            </a:p>
          </p:txBody>
        </p:sp>
      </p:grpSp>
      <p:grpSp>
        <p:nvGrpSpPr>
          <p:cNvPr id="88" name="Grup 87">
            <a:extLst>
              <a:ext uri="{FF2B5EF4-FFF2-40B4-BE49-F238E27FC236}">
                <a16:creationId xmlns:a16="http://schemas.microsoft.com/office/drawing/2014/main" id="{7AA43B82-26D3-4D9A-9A3F-F6CC63923560}"/>
              </a:ext>
            </a:extLst>
          </p:cNvPr>
          <p:cNvGrpSpPr/>
          <p:nvPr/>
        </p:nvGrpSpPr>
        <p:grpSpPr>
          <a:xfrm>
            <a:off x="6391292" y="5059176"/>
            <a:ext cx="5252487" cy="1039273"/>
            <a:chOff x="202761" y="1582832"/>
            <a:chExt cx="5252487" cy="1383271"/>
          </a:xfrm>
        </p:grpSpPr>
        <p:grpSp>
          <p:nvGrpSpPr>
            <p:cNvPr id="89" name="Grup 88">
              <a:extLst>
                <a:ext uri="{FF2B5EF4-FFF2-40B4-BE49-F238E27FC236}">
                  <a16:creationId xmlns:a16="http://schemas.microsoft.com/office/drawing/2014/main" id="{C5A5FF1C-7C16-4664-B7B7-999C3C242F64}"/>
                </a:ext>
              </a:extLst>
            </p:cNvPr>
            <p:cNvGrpSpPr/>
            <p:nvPr/>
          </p:nvGrpSpPr>
          <p:grpSpPr>
            <a:xfrm>
              <a:off x="608865" y="1582832"/>
              <a:ext cx="4846383" cy="1383271"/>
              <a:chOff x="6853646" y="1635306"/>
              <a:chExt cx="4846383" cy="1383271"/>
            </a:xfrm>
          </p:grpSpPr>
          <p:sp>
            <p:nvSpPr>
              <p:cNvPr id="91" name="Metin kutusu 90">
                <a:extLst>
                  <a:ext uri="{FF2B5EF4-FFF2-40B4-BE49-F238E27FC236}">
                    <a16:creationId xmlns:a16="http://schemas.microsoft.com/office/drawing/2014/main" id="{AF69CC62-714F-4325-847F-43839633D0A1}"/>
                  </a:ext>
                </a:extLst>
              </p:cNvPr>
              <p:cNvSpPr txBox="1"/>
              <p:nvPr/>
            </p:nvSpPr>
            <p:spPr>
              <a:xfrm>
                <a:off x="6853646" y="1635306"/>
                <a:ext cx="4200445"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Online Sigortacılık Altyapınız Hazır!</a:t>
                </a:r>
              </a:p>
            </p:txBody>
          </p:sp>
          <p:sp>
            <p:nvSpPr>
              <p:cNvPr id="92" name="Metin kutusu 91">
                <a:extLst>
                  <a:ext uri="{FF2B5EF4-FFF2-40B4-BE49-F238E27FC236}">
                    <a16:creationId xmlns:a16="http://schemas.microsoft.com/office/drawing/2014/main" id="{5C36EB74-C95E-4EEA-93DB-7111ED94BAE7}"/>
                  </a:ext>
                </a:extLst>
              </p:cNvPr>
              <p:cNvSpPr txBox="1"/>
              <p:nvPr/>
            </p:nvSpPr>
            <p:spPr>
              <a:xfrm>
                <a:off x="6863171" y="2035416"/>
                <a:ext cx="4836858" cy="983161"/>
              </a:xfrm>
              <a:prstGeom prst="rect">
                <a:avLst/>
              </a:prstGeom>
              <a:noFill/>
            </p:spPr>
            <p:txBody>
              <a:bodyPr wrap="square" rtlCol="0">
                <a:spAutoFit/>
              </a:bodyPr>
              <a:lstStyle/>
              <a:p>
                <a:r>
                  <a:rPr lang="tr-TR" sz="1400" dirty="0">
                    <a:solidFill>
                      <a:schemeClr val="tx2"/>
                    </a:solidFill>
                  </a:rPr>
                  <a:t>Artık sizin için 7 gün 24 saat çalışan ve tek amacı sizin markanızı internet üzerinde daha yukarıya taşımak olan Akıllı bir Web Siteniz var.</a:t>
                </a:r>
              </a:p>
            </p:txBody>
          </p:sp>
        </p:grpSp>
        <p:sp>
          <p:nvSpPr>
            <p:cNvPr id="90" name="Metin kutusu 89">
              <a:extLst>
                <a:ext uri="{FF2B5EF4-FFF2-40B4-BE49-F238E27FC236}">
                  <a16:creationId xmlns:a16="http://schemas.microsoft.com/office/drawing/2014/main" id="{B56B3B4F-927C-4699-A55D-18F842F44063}"/>
                </a:ext>
              </a:extLst>
            </p:cNvPr>
            <p:cNvSpPr txBox="1"/>
            <p:nvPr/>
          </p:nvSpPr>
          <p:spPr>
            <a:xfrm>
              <a:off x="202761" y="1582832"/>
              <a:ext cx="540533" cy="532546"/>
            </a:xfrm>
            <a:prstGeom prst="rect">
              <a:avLst/>
            </a:prstGeom>
            <a:noFill/>
          </p:spPr>
          <p:txBody>
            <a:bodyPr wrap="none" rtlCol="0">
              <a:spAutoFit/>
            </a:bodyPr>
            <a:lstStyle/>
            <a:p>
              <a:r>
                <a:rPr lang="tr-TR" sz="2000" dirty="0">
                  <a:solidFill>
                    <a:schemeClr val="accent1"/>
                  </a:solidFill>
                  <a:latin typeface="Helvetica Cond Bold Tr" panose="02000806050000020004" pitchFamily="50" charset="-94"/>
                </a:rPr>
                <a:t>10.</a:t>
              </a:r>
            </a:p>
          </p:txBody>
        </p:sp>
      </p:grpSp>
    </p:spTree>
    <p:extLst>
      <p:ext uri="{BB962C8B-B14F-4D97-AF65-F5344CB8AC3E}">
        <p14:creationId xmlns:p14="http://schemas.microsoft.com/office/powerpoint/2010/main" val="419837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187125" y="452851"/>
            <a:ext cx="6809293" cy="492443"/>
          </a:xfrm>
          <a:prstGeom prst="rect">
            <a:avLst/>
          </a:prstGeom>
          <a:noFill/>
        </p:spPr>
        <p:txBody>
          <a:bodyPr wrap="square" rtlCol="0">
            <a:spAutoFit/>
          </a:bodyPr>
          <a:lstStyle/>
          <a:p>
            <a:r>
              <a:rPr lang="tr-TR" sz="2600" dirty="0">
                <a:solidFill>
                  <a:schemeClr val="accent1"/>
                </a:solidFill>
                <a:latin typeface="Helvetica Cond Bold Tr" panose="02000806050000020004" pitchFamily="50" charset="-94"/>
              </a:rPr>
              <a:t>Web Sitesi Tasarım Seçenekleri</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6708710" y="1576872"/>
            <a:ext cx="4914827" cy="5632311"/>
          </a:xfrm>
          <a:prstGeom prst="rect">
            <a:avLst/>
          </a:prstGeom>
          <a:noFill/>
        </p:spPr>
        <p:txBody>
          <a:bodyPr wrap="square" rtlCol="0">
            <a:spAutoFit/>
          </a:bodyPr>
          <a:lstStyle/>
          <a:p>
            <a:r>
              <a:rPr lang="tr-TR" sz="2000" dirty="0">
                <a:solidFill>
                  <a:schemeClr val="tx2"/>
                </a:solidFill>
              </a:rPr>
              <a:t>Kampanyada geçerli olan tasarımlar Maksi Plus Pro 2 ve Maksi Plus Pro 5 </a:t>
            </a:r>
            <a:r>
              <a:rPr lang="tr-TR" sz="2000" dirty="0" err="1">
                <a:solidFill>
                  <a:schemeClr val="tx2"/>
                </a:solidFill>
              </a:rPr>
              <a:t>nolu</a:t>
            </a:r>
            <a:r>
              <a:rPr lang="tr-TR" sz="2000" dirty="0">
                <a:solidFill>
                  <a:schemeClr val="tx2"/>
                </a:solidFill>
              </a:rPr>
              <a:t> tasarımlardır.</a:t>
            </a:r>
          </a:p>
          <a:p>
            <a:endParaRPr lang="tr-TR" sz="2000" dirty="0">
              <a:solidFill>
                <a:schemeClr val="tx2"/>
              </a:solidFill>
            </a:endParaRPr>
          </a:p>
          <a:p>
            <a:r>
              <a:rPr lang="tr-TR" sz="2000" dirty="0">
                <a:solidFill>
                  <a:schemeClr val="tx2"/>
                </a:solidFill>
              </a:rPr>
              <a:t>Her Tasarım Renk ve Görsellik açısından baskın renklerinize ve sigorta şirketlerinize  göre düzenlenmektedir.</a:t>
            </a:r>
          </a:p>
          <a:p>
            <a:endParaRPr lang="tr-TR" sz="2000" dirty="0">
              <a:solidFill>
                <a:schemeClr val="tx2"/>
              </a:solidFill>
            </a:endParaRPr>
          </a:p>
          <a:p>
            <a:r>
              <a:rPr lang="tr-TR" sz="2000" dirty="0">
                <a:solidFill>
                  <a:schemeClr val="tx2"/>
                </a:solidFill>
              </a:rPr>
              <a:t>Her iki tasarım da yüksek popülerlik sebebi ile kampanya dahilinde tercih edilmiştir.</a:t>
            </a:r>
          </a:p>
          <a:p>
            <a:endParaRPr lang="tr-TR" sz="2000" dirty="0">
              <a:solidFill>
                <a:schemeClr val="tx2"/>
              </a:solidFill>
            </a:endParaRPr>
          </a:p>
          <a:p>
            <a:r>
              <a:rPr lang="tr-TR" sz="2000" dirty="0">
                <a:solidFill>
                  <a:schemeClr val="tx2"/>
                </a:solidFill>
              </a:rPr>
              <a:t>Her iki tasarım da %100 Mobil Uyumludur.</a:t>
            </a:r>
          </a:p>
          <a:p>
            <a:endParaRPr lang="tr-TR" sz="2000" dirty="0">
              <a:solidFill>
                <a:schemeClr val="tx2"/>
              </a:solidFill>
            </a:endParaRPr>
          </a:p>
          <a:p>
            <a:r>
              <a:rPr lang="tr-TR" sz="2000" dirty="0">
                <a:solidFill>
                  <a:schemeClr val="tx2"/>
                </a:solidFill>
              </a:rPr>
              <a:t>Her iki tasarımın da Google SEO ve Sayfa Hız oranı çok yüksektir.</a:t>
            </a: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p:txBody>
      </p:sp>
      <p:pic>
        <p:nvPicPr>
          <p:cNvPr id="9" name="Resim 8" descr="metin içeren bir resim&#10;&#10;Açıklama otomatik olarak oluşturuldu">
            <a:extLst>
              <a:ext uri="{FF2B5EF4-FFF2-40B4-BE49-F238E27FC236}">
                <a16:creationId xmlns:a16="http://schemas.microsoft.com/office/drawing/2014/main" id="{3129620E-5BF3-4BC3-98FE-71F888ABE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pic>
        <p:nvPicPr>
          <p:cNvPr id="3" name="Resim 2">
            <a:extLst>
              <a:ext uri="{FF2B5EF4-FFF2-40B4-BE49-F238E27FC236}">
                <a16:creationId xmlns:a16="http://schemas.microsoft.com/office/drawing/2014/main" id="{0C08A8CC-C786-478D-94A3-DD2B39DC5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3" y="1576213"/>
            <a:ext cx="6107426" cy="3944516"/>
          </a:xfrm>
          <a:prstGeom prst="rect">
            <a:avLst/>
          </a:prstGeom>
        </p:spPr>
      </p:pic>
    </p:spTree>
    <p:extLst>
      <p:ext uri="{BB962C8B-B14F-4D97-AF65-F5344CB8AC3E}">
        <p14:creationId xmlns:p14="http://schemas.microsoft.com/office/powerpoint/2010/main" val="382379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187125" y="452851"/>
            <a:ext cx="6809293" cy="492443"/>
          </a:xfrm>
          <a:prstGeom prst="rect">
            <a:avLst/>
          </a:prstGeom>
          <a:noFill/>
        </p:spPr>
        <p:txBody>
          <a:bodyPr wrap="square" rtlCol="0">
            <a:spAutoFit/>
          </a:bodyPr>
          <a:lstStyle/>
          <a:p>
            <a:r>
              <a:rPr lang="tr-TR" sz="2600" dirty="0">
                <a:solidFill>
                  <a:schemeClr val="accent1"/>
                </a:solidFill>
                <a:latin typeface="Helvetica Cond Bold Tr" panose="02000806050000020004" pitchFamily="50" charset="-94"/>
              </a:rPr>
              <a:t>Web Siteniz sizi devamlı yukarıya taşıyacak</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132208" y="1777599"/>
            <a:ext cx="6230072" cy="769441"/>
          </a:xfrm>
          <a:prstGeom prst="rect">
            <a:avLst/>
          </a:prstGeom>
          <a:noFill/>
        </p:spPr>
        <p:txBody>
          <a:bodyPr wrap="square" rtlCol="0">
            <a:spAutoFit/>
          </a:bodyPr>
          <a:lstStyle/>
          <a:p>
            <a:r>
              <a:rPr lang="tr-TR" sz="2200" b="1" dirty="0">
                <a:solidFill>
                  <a:schemeClr val="tx2"/>
                </a:solidFill>
              </a:rPr>
              <a:t>Web Siteniz Yayına alındı. Peki müşteriler beni nasıl bulacaklar?</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132208" y="2841770"/>
            <a:ext cx="6230072" cy="2246769"/>
          </a:xfrm>
          <a:prstGeom prst="rect">
            <a:avLst/>
          </a:prstGeom>
          <a:noFill/>
        </p:spPr>
        <p:txBody>
          <a:bodyPr wrap="square" rtlCol="0">
            <a:spAutoFit/>
          </a:bodyPr>
          <a:lstStyle/>
          <a:p>
            <a:r>
              <a:rPr lang="tr-TR" sz="2000" dirty="0">
                <a:solidFill>
                  <a:schemeClr val="tx2"/>
                </a:solidFill>
              </a:rPr>
              <a:t>1-    Web Siteniz Google tarafından kayıt altına alınır</a:t>
            </a:r>
          </a:p>
          <a:p>
            <a:r>
              <a:rPr lang="tr-TR" sz="2000" dirty="0">
                <a:solidFill>
                  <a:schemeClr val="tx2"/>
                </a:solidFill>
              </a:rPr>
              <a:t>2-    Belirlenen Anahtar kelimeler ile arayanlara gösterilir</a:t>
            </a:r>
          </a:p>
          <a:p>
            <a:r>
              <a:rPr lang="tr-TR" sz="2000" dirty="0">
                <a:solidFill>
                  <a:schemeClr val="tx2"/>
                </a:solidFill>
              </a:rPr>
              <a:t>3-    Zaman geçtikçe gösterimleriniz daha yukarı çıkar</a:t>
            </a:r>
          </a:p>
          <a:p>
            <a:r>
              <a:rPr lang="tr-TR" sz="2000" dirty="0">
                <a:solidFill>
                  <a:schemeClr val="tx2"/>
                </a:solidFill>
              </a:rPr>
              <a:t>4-    Web Sitenize içerik eklerseniz daha da yukarı çıkar</a:t>
            </a:r>
          </a:p>
          <a:p>
            <a:r>
              <a:rPr lang="tr-TR" sz="2000" dirty="0">
                <a:solidFill>
                  <a:schemeClr val="tx2"/>
                </a:solidFill>
              </a:rPr>
              <a:t>5-    Sosyal Medya üzerinden paylaşımlar etkiyi arttırır</a:t>
            </a:r>
          </a:p>
          <a:p>
            <a:r>
              <a:rPr lang="tr-TR" sz="2000" dirty="0">
                <a:solidFill>
                  <a:schemeClr val="tx2"/>
                </a:solidFill>
              </a:rPr>
              <a:t>6-    Kartvizit, E-Posta İmza, Ruhsat kapları, Broşürlere Web Sitesi adresinizi belirtmek trafiği devamlı arttırır.</a:t>
            </a:r>
          </a:p>
        </p:txBody>
      </p:sp>
      <p:pic>
        <p:nvPicPr>
          <p:cNvPr id="5" name="Resim 4" descr="nesne, saat içeren bir resim&#10;&#10;Açıklama otomatik olarak oluşturuldu">
            <a:extLst>
              <a:ext uri="{FF2B5EF4-FFF2-40B4-BE49-F238E27FC236}">
                <a16:creationId xmlns:a16="http://schemas.microsoft.com/office/drawing/2014/main" id="{D57D94EA-E6C7-4752-B1B7-79FEE5683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13" y="1239119"/>
            <a:ext cx="4280005" cy="4280005"/>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3129620E-5BF3-4BC3-98FE-71F888ABE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280043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192792"/>
            <a:ext cx="5618057"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Marka Belirleme ve Oluşumu</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503522" y="1177759"/>
            <a:ext cx="6230072" cy="430887"/>
          </a:xfrm>
          <a:prstGeom prst="rect">
            <a:avLst/>
          </a:prstGeom>
          <a:noFill/>
        </p:spPr>
        <p:txBody>
          <a:bodyPr wrap="square" rtlCol="0">
            <a:spAutoFit/>
          </a:bodyPr>
          <a:lstStyle/>
          <a:p>
            <a:r>
              <a:rPr lang="tr-TR" sz="2200" b="1" dirty="0">
                <a:solidFill>
                  <a:schemeClr val="tx2"/>
                </a:solidFill>
              </a:rPr>
              <a:t>Markanın Önemi ve Avantajları</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503522" y="1839258"/>
            <a:ext cx="6230072" cy="4708981"/>
          </a:xfrm>
          <a:prstGeom prst="rect">
            <a:avLst/>
          </a:prstGeom>
          <a:noFill/>
        </p:spPr>
        <p:txBody>
          <a:bodyPr wrap="square" rtlCol="0">
            <a:spAutoFit/>
          </a:bodyPr>
          <a:lstStyle/>
          <a:p>
            <a:r>
              <a:rPr lang="tr-TR" sz="2000" dirty="0">
                <a:solidFill>
                  <a:schemeClr val="tx2"/>
                </a:solidFill>
              </a:rPr>
              <a:t>Marka belirlemek Potansiyel müşterilerinizin size ilk bakış açısını belirler ve size duyacakları güvenin oranını yansıtır.</a:t>
            </a:r>
          </a:p>
          <a:p>
            <a:endParaRPr lang="tr-TR" sz="2000" dirty="0">
              <a:solidFill>
                <a:schemeClr val="tx2"/>
              </a:solidFill>
            </a:endParaRPr>
          </a:p>
          <a:p>
            <a:r>
              <a:rPr lang="tr-TR" sz="2000" dirty="0">
                <a:solidFill>
                  <a:schemeClr val="tx2"/>
                </a:solidFill>
              </a:rPr>
              <a:t>Belirlenecek marka Sigorta Acentenizin adı olmak zorunda değildir. Çok daha farklı, Genel ya da bulunduğunuz İl bazlı markalar yaratılabilir. </a:t>
            </a:r>
          </a:p>
          <a:p>
            <a:endParaRPr lang="tr-TR" sz="2000" dirty="0">
              <a:solidFill>
                <a:schemeClr val="tx2"/>
              </a:solidFill>
            </a:endParaRPr>
          </a:p>
          <a:p>
            <a:r>
              <a:rPr lang="tr-TR" sz="2000" dirty="0">
                <a:solidFill>
                  <a:schemeClr val="tx2"/>
                </a:solidFill>
              </a:rPr>
              <a:t>Ayrıca branş bazlı Marka belirleyerek o branşta uzmanlığınızı öne çıkarabilirsiniz.</a:t>
            </a:r>
          </a:p>
          <a:p>
            <a:endParaRPr lang="tr-TR" sz="2000" dirty="0">
              <a:solidFill>
                <a:schemeClr val="tx2"/>
              </a:solidFill>
            </a:endParaRPr>
          </a:p>
          <a:p>
            <a:r>
              <a:rPr lang="tr-TR" sz="2000" dirty="0">
                <a:solidFill>
                  <a:schemeClr val="tx2"/>
                </a:solidFill>
              </a:rPr>
              <a:t>Güzel bir Marka belirleyerek aynı zamanda bir Marka değeri oluşturabilir ve bu markanın piyasada bilinilirliğini kolayca arttırmasını ve akılda kalmasını sağlayabilirsiniz.</a:t>
            </a:r>
          </a:p>
          <a:p>
            <a:endParaRPr lang="tr-TR" sz="2000" dirty="0">
              <a:solidFill>
                <a:schemeClr val="tx2"/>
              </a:solidFill>
            </a:endParaRPr>
          </a:p>
          <a:p>
            <a:endParaRPr lang="tr-TR" sz="2000" dirty="0">
              <a:solidFill>
                <a:schemeClr val="tx2"/>
              </a:solidFill>
            </a:endParaRPr>
          </a:p>
        </p:txBody>
      </p:sp>
      <p:pic>
        <p:nvPicPr>
          <p:cNvPr id="8" name="Resim 7">
            <a:extLst>
              <a:ext uri="{FF2B5EF4-FFF2-40B4-BE49-F238E27FC236}">
                <a16:creationId xmlns:a16="http://schemas.microsoft.com/office/drawing/2014/main" id="{0F972983-BC76-4BB6-AAE6-A5FC82770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76068">
            <a:off x="458406" y="1777599"/>
            <a:ext cx="4611672" cy="33221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Resim 8" descr="metin içeren bir resim&#10;&#10;Açıklama otomatik olarak oluşturuldu">
            <a:extLst>
              <a:ext uri="{FF2B5EF4-FFF2-40B4-BE49-F238E27FC236}">
                <a16:creationId xmlns:a16="http://schemas.microsoft.com/office/drawing/2014/main" id="{1B8BB0FC-AA6A-4D16-9654-DDD703002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15867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259904"/>
            <a:ext cx="6157246"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Web Tasarım ve Yazılım Çalışmaları</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484847" y="1324736"/>
            <a:ext cx="6230072" cy="769441"/>
          </a:xfrm>
          <a:prstGeom prst="rect">
            <a:avLst/>
          </a:prstGeom>
          <a:noFill/>
        </p:spPr>
        <p:txBody>
          <a:bodyPr wrap="square" rtlCol="0">
            <a:spAutoFit/>
          </a:bodyPr>
          <a:lstStyle/>
          <a:p>
            <a:r>
              <a:rPr lang="tr-TR" sz="2200" b="1" dirty="0">
                <a:solidFill>
                  <a:schemeClr val="tx2"/>
                </a:solidFill>
              </a:rPr>
              <a:t>15 yıldır geliştirilen Teknoloji ile tıkır tıkır Çalışan Sistem sahibi olacaksınız.</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484847" y="2154330"/>
            <a:ext cx="6230072" cy="4616648"/>
          </a:xfrm>
          <a:prstGeom prst="rect">
            <a:avLst/>
          </a:prstGeom>
          <a:noFill/>
        </p:spPr>
        <p:txBody>
          <a:bodyPr wrap="square" rtlCol="0">
            <a:spAutoFit/>
          </a:bodyPr>
          <a:lstStyle/>
          <a:p>
            <a:r>
              <a:rPr lang="tr-TR" sz="2000" dirty="0">
                <a:solidFill>
                  <a:schemeClr val="tx2"/>
                </a:solidFill>
              </a:rPr>
              <a:t>Web Siteniz sadece bir görüntüden ibaret değil. Görüntü sadece Buzdağının görünen yüzü. Ama asıl teknoloji görünmeyen kısmında.</a:t>
            </a:r>
          </a:p>
          <a:p>
            <a:endParaRPr lang="tr-TR" sz="2000" dirty="0">
              <a:solidFill>
                <a:schemeClr val="tx2"/>
              </a:solidFill>
            </a:endParaRPr>
          </a:p>
          <a:p>
            <a:r>
              <a:rPr lang="tr-TR" sz="2000" dirty="0">
                <a:solidFill>
                  <a:schemeClr val="tx2"/>
                </a:solidFill>
              </a:rPr>
              <a:t>Gelin bazı özellikleri gözden geçirelim</a:t>
            </a:r>
          </a:p>
          <a:p>
            <a:endParaRPr lang="tr-TR" sz="2000" dirty="0">
              <a:solidFill>
                <a:schemeClr val="tx2"/>
              </a:solidFill>
            </a:endParaRPr>
          </a:p>
          <a:p>
            <a:r>
              <a:rPr lang="tr-TR" sz="1400" dirty="0">
                <a:solidFill>
                  <a:schemeClr val="tx2"/>
                </a:solidFill>
              </a:rPr>
              <a:t> </a:t>
            </a: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a:p>
            <a:endParaRPr lang="tr-TR" sz="2000" dirty="0">
              <a:solidFill>
                <a:schemeClr val="tx2"/>
              </a:solidFill>
            </a:endParaRPr>
          </a:p>
        </p:txBody>
      </p:sp>
      <p:pic>
        <p:nvPicPr>
          <p:cNvPr id="3" name="Resim 2" descr="LEGO içeren bir resim&#10;&#10;Açıklama otomatik olarak oluşturuldu">
            <a:extLst>
              <a:ext uri="{FF2B5EF4-FFF2-40B4-BE49-F238E27FC236}">
                <a16:creationId xmlns:a16="http://schemas.microsoft.com/office/drawing/2014/main" id="{FC408594-E9E6-450D-B4CB-045F9F422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1" y="1574841"/>
            <a:ext cx="5597237" cy="4031760"/>
          </a:xfrm>
          <a:prstGeom prst="rect">
            <a:avLst/>
          </a:prstGeom>
        </p:spPr>
      </p:pic>
      <p:pic>
        <p:nvPicPr>
          <p:cNvPr id="10" name="Resim 9" descr="metin içeren bir resim&#10;&#10;Açıklama otomatik olarak oluşturuldu">
            <a:extLst>
              <a:ext uri="{FF2B5EF4-FFF2-40B4-BE49-F238E27FC236}">
                <a16:creationId xmlns:a16="http://schemas.microsoft.com/office/drawing/2014/main" id="{319A32D7-E901-4430-9F45-CA6AB2C8C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graphicFrame>
        <p:nvGraphicFramePr>
          <p:cNvPr id="6" name="Tablo 5">
            <a:extLst>
              <a:ext uri="{FF2B5EF4-FFF2-40B4-BE49-F238E27FC236}">
                <a16:creationId xmlns:a16="http://schemas.microsoft.com/office/drawing/2014/main" id="{61A8152E-9779-4706-83EE-5D14C062549F}"/>
              </a:ext>
            </a:extLst>
          </p:cNvPr>
          <p:cNvGraphicFramePr>
            <a:graphicFrameLocks noGrp="1"/>
          </p:cNvGraphicFramePr>
          <p:nvPr>
            <p:extLst>
              <p:ext uri="{D42A27DB-BD31-4B8C-83A1-F6EECF244321}">
                <p14:modId xmlns:p14="http://schemas.microsoft.com/office/powerpoint/2010/main" val="1279859537"/>
              </p:ext>
            </p:extLst>
          </p:nvPr>
        </p:nvGraphicFramePr>
        <p:xfrm>
          <a:off x="6419459" y="3862865"/>
          <a:ext cx="3708400" cy="3429000"/>
        </p:xfrm>
        <a:graphic>
          <a:graphicData uri="http://schemas.openxmlformats.org/drawingml/2006/table">
            <a:tbl>
              <a:tblPr>
                <a:tableStyleId>{5C22544A-7EE6-4342-B048-85BDC9FD1C3A}</a:tableStyleId>
              </a:tblPr>
              <a:tblGrid>
                <a:gridCol w="2971800">
                  <a:extLst>
                    <a:ext uri="{9D8B030D-6E8A-4147-A177-3AD203B41FA5}">
                      <a16:colId xmlns:a16="http://schemas.microsoft.com/office/drawing/2014/main" val="1010339141"/>
                    </a:ext>
                  </a:extLst>
                </a:gridCol>
                <a:gridCol w="736600">
                  <a:extLst>
                    <a:ext uri="{9D8B030D-6E8A-4147-A177-3AD203B41FA5}">
                      <a16:colId xmlns:a16="http://schemas.microsoft.com/office/drawing/2014/main" val="4259371891"/>
                    </a:ext>
                  </a:extLst>
                </a:gridCol>
              </a:tblGrid>
              <a:tr h="190500">
                <a:tc>
                  <a:txBody>
                    <a:bodyPr/>
                    <a:lstStyle/>
                    <a:p>
                      <a:pPr algn="l" fontAlgn="ctr"/>
                      <a:r>
                        <a:rPr lang="tr-TR" sz="1100" u="none" strike="noStrike" dirty="0">
                          <a:effectLst/>
                        </a:rPr>
                        <a:t>Alan Adı ( com.tr uzantılı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57384331"/>
                  </a:ext>
                </a:extLst>
              </a:tr>
              <a:tr h="190500">
                <a:tc>
                  <a:txBody>
                    <a:bodyPr/>
                    <a:lstStyle/>
                    <a:p>
                      <a:pPr algn="l" fontAlgn="ctr"/>
                      <a:r>
                        <a:rPr lang="tr-TR" sz="1100" u="none" strike="noStrike">
                          <a:effectLst/>
                        </a:rPr>
                        <a:t>Logo Tasarım Çalışması</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97010523"/>
                  </a:ext>
                </a:extLst>
              </a:tr>
              <a:tr h="190500">
                <a:tc>
                  <a:txBody>
                    <a:bodyPr/>
                    <a:lstStyle/>
                    <a:p>
                      <a:pPr algn="l" fontAlgn="ctr"/>
                      <a:r>
                        <a:rPr lang="tr-TR" sz="1100" u="none" strike="noStrike">
                          <a:effectLst/>
                        </a:rPr>
                        <a:t>Hosting ( Sınırsız, Yüksek Kaliteli Sunucular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60767152"/>
                  </a:ext>
                </a:extLst>
              </a:tr>
              <a:tr h="190500">
                <a:tc>
                  <a:txBody>
                    <a:bodyPr/>
                    <a:lstStyle/>
                    <a:p>
                      <a:pPr algn="l" fontAlgn="ctr"/>
                      <a:r>
                        <a:rPr lang="tr-TR" sz="1100" u="none" strike="noStrike">
                          <a:effectLst/>
                        </a:rPr>
                        <a:t>Tamamen Özel Yazılım Türkçe Akıllı Yönetim Paneli</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62052215"/>
                  </a:ext>
                </a:extLst>
              </a:tr>
              <a:tr h="190500">
                <a:tc>
                  <a:txBody>
                    <a:bodyPr/>
                    <a:lstStyle/>
                    <a:p>
                      <a:pPr algn="l" fontAlgn="ctr"/>
                      <a:r>
                        <a:rPr lang="tr-TR" sz="1100" u="none" strike="noStrike">
                          <a:effectLst/>
                        </a:rPr>
                        <a:t>Güvenlik Sertifikası</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50555399"/>
                  </a:ext>
                </a:extLst>
              </a:tr>
              <a:tr h="190500">
                <a:tc>
                  <a:txBody>
                    <a:bodyPr/>
                    <a:lstStyle/>
                    <a:p>
                      <a:pPr algn="l" fontAlgn="ctr"/>
                      <a:r>
                        <a:rPr lang="tr-TR" sz="1100" u="none" strike="noStrike">
                          <a:effectLst/>
                        </a:rPr>
                        <a:t>Kurumsal E-Posta Adresleri ( Sınırsız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61342407"/>
                  </a:ext>
                </a:extLst>
              </a:tr>
              <a:tr h="190500">
                <a:tc>
                  <a:txBody>
                    <a:bodyPr/>
                    <a:lstStyle/>
                    <a:p>
                      <a:pPr algn="l" fontAlgn="ctr"/>
                      <a:r>
                        <a:rPr lang="tr-TR" sz="1100" u="none" strike="noStrike">
                          <a:effectLst/>
                        </a:rPr>
                        <a:t>Kişisel Verileri Koruma Kanunu Uyumlu</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70456335"/>
                  </a:ext>
                </a:extLst>
              </a:tr>
              <a:tr h="190500">
                <a:tc>
                  <a:txBody>
                    <a:bodyPr/>
                    <a:lstStyle/>
                    <a:p>
                      <a:pPr algn="l" fontAlgn="ctr"/>
                      <a:r>
                        <a:rPr lang="tr-TR" sz="1100" u="none" strike="noStrike">
                          <a:effectLst/>
                        </a:rPr>
                        <a:t>%100 Mobil Uyumluluk ( Tüm Telefon ve Tabletler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99022478"/>
                  </a:ext>
                </a:extLst>
              </a:tr>
              <a:tr h="190500">
                <a:tc>
                  <a:txBody>
                    <a:bodyPr/>
                    <a:lstStyle/>
                    <a:p>
                      <a:pPr algn="l" fontAlgn="ctr"/>
                      <a:r>
                        <a:rPr lang="tr-TR" sz="1100" u="none" strike="noStrike">
                          <a:effectLst/>
                        </a:rPr>
                        <a:t>TC Kimlik Doğrulama Sistemi</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58038558"/>
                  </a:ext>
                </a:extLst>
              </a:tr>
              <a:tr h="190500">
                <a:tc>
                  <a:txBody>
                    <a:bodyPr/>
                    <a:lstStyle/>
                    <a:p>
                      <a:pPr algn="l" fontAlgn="ctr"/>
                      <a:r>
                        <a:rPr lang="tr-TR" sz="1100" u="none" strike="noStrike">
                          <a:effectLst/>
                        </a:rPr>
                        <a:t>Branşlara Özel Teklif Formları ve Anlık Bildirimler</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66752714"/>
                  </a:ext>
                </a:extLst>
              </a:tr>
              <a:tr h="190500">
                <a:tc>
                  <a:txBody>
                    <a:bodyPr/>
                    <a:lstStyle/>
                    <a:p>
                      <a:pPr algn="l" fontAlgn="ctr"/>
                      <a:r>
                        <a:rPr lang="tr-TR" sz="1100" u="none" strike="noStrike">
                          <a:effectLst/>
                        </a:rPr>
                        <a:t>Web Servis Entegrasyonu için Hazır Altyapı</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56823056"/>
                  </a:ext>
                </a:extLst>
              </a:tr>
              <a:tr h="190500">
                <a:tc>
                  <a:txBody>
                    <a:bodyPr/>
                    <a:lstStyle/>
                    <a:p>
                      <a:pPr algn="l" fontAlgn="ctr"/>
                      <a:r>
                        <a:rPr lang="tr-TR" sz="1100" u="none" strike="noStrike">
                          <a:effectLst/>
                        </a:rPr>
                        <a:t>Yüksek Google SEO Uyumu</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77602376"/>
                  </a:ext>
                </a:extLst>
              </a:tr>
              <a:tr h="190500">
                <a:tc>
                  <a:txBody>
                    <a:bodyPr/>
                    <a:lstStyle/>
                    <a:p>
                      <a:pPr algn="l" fontAlgn="ctr"/>
                      <a:r>
                        <a:rPr lang="tr-TR" sz="1100" u="none" strike="noStrike">
                          <a:effectLst/>
                        </a:rPr>
                        <a:t>İçerik Hazırlama Hizmeti</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72729646"/>
                  </a:ext>
                </a:extLst>
              </a:tr>
              <a:tr h="190500">
                <a:tc>
                  <a:txBody>
                    <a:bodyPr/>
                    <a:lstStyle/>
                    <a:p>
                      <a:pPr algn="l" fontAlgn="ctr"/>
                      <a:r>
                        <a:rPr lang="tr-TR" sz="1100" u="none" strike="noStrike">
                          <a:effectLst/>
                        </a:rPr>
                        <a:t>Poliçe Hatırlatma Servisi, Müşteri Poliçe Kayıtları</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13275526"/>
                  </a:ext>
                </a:extLst>
              </a:tr>
              <a:tr h="190500">
                <a:tc>
                  <a:txBody>
                    <a:bodyPr/>
                    <a:lstStyle/>
                    <a:p>
                      <a:pPr algn="l" fontAlgn="ctr"/>
                      <a:r>
                        <a:rPr lang="tr-TR" sz="1100" u="none" strike="noStrike">
                          <a:effectLst/>
                        </a:rPr>
                        <a:t>Müşteri Kimlik Kartı Oluşturma</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00601785"/>
                  </a:ext>
                </a:extLst>
              </a:tr>
              <a:tr h="190500">
                <a:tc>
                  <a:txBody>
                    <a:bodyPr/>
                    <a:lstStyle/>
                    <a:p>
                      <a:pPr algn="l" fontAlgn="ctr"/>
                      <a:r>
                        <a:rPr lang="tr-TR" sz="1100" u="none" strike="noStrike">
                          <a:effectLst/>
                        </a:rPr>
                        <a:t>Müşteri Kaydı – Toplu Mesaj Gönderimi</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27924853"/>
                  </a:ext>
                </a:extLst>
              </a:tr>
              <a:tr h="190500">
                <a:tc>
                  <a:txBody>
                    <a:bodyPr/>
                    <a:lstStyle/>
                    <a:p>
                      <a:pPr algn="l" fontAlgn="ctr"/>
                      <a:r>
                        <a:rPr lang="tr-TR" sz="1100" u="none" strike="noStrike">
                          <a:effectLst/>
                        </a:rPr>
                        <a:t>Müşterilere Özel Giriş Ekranı</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VAR </a:t>
                      </a:r>
                      <a:endParaRPr lang="tr-TR" sz="1100" b="1" i="0" u="none" strike="noStrike">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3170886"/>
                  </a:ext>
                </a:extLst>
              </a:tr>
              <a:tr h="190500">
                <a:tc>
                  <a:txBody>
                    <a:bodyPr/>
                    <a:lstStyle/>
                    <a:p>
                      <a:pPr algn="l" fontAlgn="ctr"/>
                      <a:r>
                        <a:rPr lang="tr-TR" sz="1100" u="none" strike="noStrike">
                          <a:effectLst/>
                        </a:rPr>
                        <a:t>Otomatik Özel Gün Kutlama Mesajları</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VAR </a:t>
                      </a:r>
                      <a:endParaRPr lang="tr-TR" sz="1100" b="1" i="0" u="none" strike="noStrike" dirty="0">
                        <a:solidFill>
                          <a:srgbClr val="00B05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94443767"/>
                  </a:ext>
                </a:extLst>
              </a:tr>
            </a:tbl>
          </a:graphicData>
        </a:graphic>
      </p:graphicFrame>
    </p:spTree>
    <p:extLst>
      <p:ext uri="{BB962C8B-B14F-4D97-AF65-F5344CB8AC3E}">
        <p14:creationId xmlns:p14="http://schemas.microsoft.com/office/powerpoint/2010/main" val="324043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33401"/>
            <a:ext cx="5656493"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Online Sigortacılıkta sonraki adım</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484847" y="1324736"/>
            <a:ext cx="6230072" cy="1107996"/>
          </a:xfrm>
          <a:prstGeom prst="rect">
            <a:avLst/>
          </a:prstGeom>
          <a:noFill/>
        </p:spPr>
        <p:txBody>
          <a:bodyPr wrap="square" rtlCol="0">
            <a:spAutoFit/>
          </a:bodyPr>
          <a:lstStyle/>
          <a:p>
            <a:r>
              <a:rPr lang="tr-TR" sz="2200" b="1" dirty="0">
                <a:solidFill>
                  <a:schemeClr val="tx2"/>
                </a:solidFill>
              </a:rPr>
              <a:t>Artık bir Markanız ve Markanızı temsil eden bir Web Siteniz var. Peki işinizi daha ileriye taşımak için neler yapabilirsiniz?</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484847" y="2877681"/>
            <a:ext cx="6230072" cy="3785652"/>
          </a:xfrm>
          <a:prstGeom prst="rect">
            <a:avLst/>
          </a:prstGeom>
          <a:noFill/>
        </p:spPr>
        <p:txBody>
          <a:bodyPr wrap="square" rtlCol="0">
            <a:spAutoFit/>
          </a:bodyPr>
          <a:lstStyle/>
          <a:p>
            <a:r>
              <a:rPr lang="tr-TR" sz="2000" dirty="0">
                <a:solidFill>
                  <a:schemeClr val="tx2"/>
                </a:solidFill>
              </a:rPr>
              <a:t>Markanızı ve Web Sitenizi daha profesyonel olarak kullanmak için Markanızı destekleyen çalışmalar yapabilirsiniz.</a:t>
            </a:r>
          </a:p>
          <a:p>
            <a:endParaRPr lang="tr-TR" sz="2000" dirty="0">
              <a:solidFill>
                <a:schemeClr val="tx2"/>
              </a:solidFill>
            </a:endParaRPr>
          </a:p>
          <a:p>
            <a:r>
              <a:rPr lang="tr-TR" sz="2000" dirty="0">
                <a:solidFill>
                  <a:schemeClr val="tx2"/>
                </a:solidFill>
              </a:rPr>
              <a:t>Reklam, Online Karşılaştırmalı Fiyat Verme ve </a:t>
            </a:r>
            <a:r>
              <a:rPr lang="tr-TR" sz="2000" dirty="0" err="1">
                <a:solidFill>
                  <a:schemeClr val="tx2"/>
                </a:solidFill>
              </a:rPr>
              <a:t>Poliçeleştirme</a:t>
            </a:r>
            <a:r>
              <a:rPr lang="tr-TR" sz="2000" dirty="0">
                <a:solidFill>
                  <a:schemeClr val="tx2"/>
                </a:solidFill>
              </a:rPr>
              <a:t>, CRM Sistemi, Sosyal Medya Paylaşımları, Sosyal Medya Reklam Yönetimi, Video Reklam çalışmaları, </a:t>
            </a:r>
            <a:r>
              <a:rPr lang="tr-TR" sz="2000" dirty="0" err="1">
                <a:solidFill>
                  <a:schemeClr val="tx2"/>
                </a:solidFill>
              </a:rPr>
              <a:t>Jingle</a:t>
            </a:r>
            <a:r>
              <a:rPr lang="tr-TR" sz="2000" dirty="0">
                <a:solidFill>
                  <a:schemeClr val="tx2"/>
                </a:solidFill>
              </a:rPr>
              <a:t> çalışması, Radyo Reklam Çalışmaları,  Google Reklam Yönetimi, Web Sitesi İçerik Çalışmaları, Mobil Uygulama gibi ürünlerden faydalanarak işinizi tam anlamıyla Profesyonel bir Online Sigorta Acentesi markası yapabilirsiniz.</a:t>
            </a:r>
          </a:p>
        </p:txBody>
      </p:sp>
      <p:pic>
        <p:nvPicPr>
          <p:cNvPr id="5" name="Resim 4" descr="metin, vezir, vektör grafikler, iş kartı içeren bir resim&#10;&#10;Açıklama otomatik olarak oluşturuldu">
            <a:extLst>
              <a:ext uri="{FF2B5EF4-FFF2-40B4-BE49-F238E27FC236}">
                <a16:creationId xmlns:a16="http://schemas.microsoft.com/office/drawing/2014/main" id="{DA01D618-9FA4-4F87-826C-25A0C6B96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4" y="872175"/>
            <a:ext cx="4467773" cy="5446428"/>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8BF5421C-0942-44CC-A18E-99DD3CEB6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327275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33401"/>
            <a:ext cx="5656493"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Web Servis Altyapı Çalışmaları</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484847" y="1565725"/>
            <a:ext cx="6230072" cy="1785104"/>
          </a:xfrm>
          <a:prstGeom prst="rect">
            <a:avLst/>
          </a:prstGeom>
          <a:noFill/>
        </p:spPr>
        <p:txBody>
          <a:bodyPr wrap="square" rtlCol="0">
            <a:spAutoFit/>
          </a:bodyPr>
          <a:lstStyle/>
          <a:p>
            <a:r>
              <a:rPr lang="tr-TR" sz="2200" b="1" dirty="0">
                <a:solidFill>
                  <a:schemeClr val="tx2"/>
                </a:solidFill>
              </a:rPr>
              <a:t>Yetkilisi olduğunuz Sigorta Şirketlerinin Web Servis bağlantılarıyla Kasko, Trafik, DASK ve Sağlık branşlarında tüm platformlarda kullanılabilir karşılaştırmalı fiyat yapısının oluşturulması sağlanabilir.</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484847" y="3375141"/>
            <a:ext cx="6230072" cy="1323439"/>
          </a:xfrm>
          <a:prstGeom prst="rect">
            <a:avLst/>
          </a:prstGeom>
          <a:noFill/>
        </p:spPr>
        <p:txBody>
          <a:bodyPr wrap="square" rtlCol="0">
            <a:spAutoFit/>
          </a:bodyPr>
          <a:lstStyle/>
          <a:p>
            <a:r>
              <a:rPr lang="tr-TR" sz="2000" dirty="0">
                <a:solidFill>
                  <a:schemeClr val="tx2"/>
                </a:solidFill>
              </a:rPr>
              <a:t>Bu çalışmayı yaparak Web Sitenizi ziyaret eden kişilerin Kasko, Trafik, Sağlık Sigortası ve DASK ve dilediğiniz diğer branşlarda fiyatları online olarak görebilmesi ve kredi kartı ile anında satın almaları sağlanacaktır.</a:t>
            </a:r>
          </a:p>
        </p:txBody>
      </p:sp>
      <p:pic>
        <p:nvPicPr>
          <p:cNvPr id="3" name="Resim 2">
            <a:extLst>
              <a:ext uri="{FF2B5EF4-FFF2-40B4-BE49-F238E27FC236}">
                <a16:creationId xmlns:a16="http://schemas.microsoft.com/office/drawing/2014/main" id="{6D9EC063-AC8C-426E-AB9B-7D9D5AEC5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97" y="1198873"/>
            <a:ext cx="5952524" cy="4564180"/>
          </a:xfrm>
          <a:prstGeom prst="rect">
            <a:avLst/>
          </a:prstGeom>
        </p:spPr>
      </p:pic>
      <p:sp>
        <p:nvSpPr>
          <p:cNvPr id="12" name="Metin kutusu 11">
            <a:extLst>
              <a:ext uri="{FF2B5EF4-FFF2-40B4-BE49-F238E27FC236}">
                <a16:creationId xmlns:a16="http://schemas.microsoft.com/office/drawing/2014/main" id="{53A71CD0-5C9D-431B-8407-9F33C95BC73C}"/>
              </a:ext>
            </a:extLst>
          </p:cNvPr>
          <p:cNvSpPr txBox="1"/>
          <p:nvPr/>
        </p:nvSpPr>
        <p:spPr>
          <a:xfrm>
            <a:off x="5484847" y="4843162"/>
            <a:ext cx="6230072" cy="1015663"/>
          </a:xfrm>
          <a:prstGeom prst="rect">
            <a:avLst/>
          </a:prstGeom>
          <a:noFill/>
        </p:spPr>
        <p:txBody>
          <a:bodyPr wrap="square" rtlCol="0">
            <a:spAutoFit/>
          </a:bodyPr>
          <a:lstStyle/>
          <a:p>
            <a:r>
              <a:rPr lang="tr-TR" sz="2000" dirty="0">
                <a:solidFill>
                  <a:schemeClr val="tx2"/>
                </a:solidFill>
              </a:rPr>
              <a:t>Arkada kuracağınız Call Center yardımı ile müşterilere anlık olarak ulaşabilecek ve sayfanızı gezen müşterilere bile anında ulaşabileceksiniz.</a:t>
            </a:r>
          </a:p>
        </p:txBody>
      </p:sp>
      <p:pic>
        <p:nvPicPr>
          <p:cNvPr id="10" name="Resim 9" descr="metin içeren bir resim&#10;&#10;Açıklama otomatik olarak oluşturuldu">
            <a:extLst>
              <a:ext uri="{FF2B5EF4-FFF2-40B4-BE49-F238E27FC236}">
                <a16:creationId xmlns:a16="http://schemas.microsoft.com/office/drawing/2014/main" id="{BBABC355-4E94-455E-822B-3D73D8D9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114136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41ECA6F-8DE9-4484-A353-1F83DC326F9B}"/>
              </a:ext>
            </a:extLst>
          </p:cNvPr>
          <p:cNvSpPr txBox="1"/>
          <p:nvPr/>
        </p:nvSpPr>
        <p:spPr>
          <a:xfrm>
            <a:off x="212292" y="33401"/>
            <a:ext cx="5656493" cy="523220"/>
          </a:xfrm>
          <a:prstGeom prst="rect">
            <a:avLst/>
          </a:prstGeom>
          <a:noFill/>
        </p:spPr>
        <p:txBody>
          <a:bodyPr wrap="square" rtlCol="0">
            <a:spAutoFit/>
          </a:bodyPr>
          <a:lstStyle/>
          <a:p>
            <a:r>
              <a:rPr lang="tr-TR" sz="2800" dirty="0">
                <a:solidFill>
                  <a:schemeClr val="accent1"/>
                </a:solidFill>
                <a:latin typeface="Helvetica Cond Bold Tr" panose="02000806050000020004" pitchFamily="50" charset="-94"/>
              </a:rPr>
              <a:t>CRM Çözümleri</a:t>
            </a:r>
          </a:p>
        </p:txBody>
      </p:sp>
      <p:sp>
        <p:nvSpPr>
          <p:cNvPr id="25" name="Metin kutusu 24">
            <a:extLst>
              <a:ext uri="{FF2B5EF4-FFF2-40B4-BE49-F238E27FC236}">
                <a16:creationId xmlns:a16="http://schemas.microsoft.com/office/drawing/2014/main" id="{6965DD4C-53BD-4ACC-8F91-FD4A1CF4AA76}"/>
              </a:ext>
            </a:extLst>
          </p:cNvPr>
          <p:cNvSpPr txBox="1"/>
          <p:nvPr/>
        </p:nvSpPr>
        <p:spPr>
          <a:xfrm>
            <a:off x="477081" y="1198873"/>
            <a:ext cx="184731" cy="400110"/>
          </a:xfrm>
          <a:prstGeom prst="rect">
            <a:avLst/>
          </a:prstGeom>
          <a:noFill/>
        </p:spPr>
        <p:txBody>
          <a:bodyPr wrap="none" rtlCol="0">
            <a:spAutoFit/>
          </a:bodyPr>
          <a:lstStyle/>
          <a:p>
            <a:endParaRPr lang="tr-TR" sz="2000" dirty="0">
              <a:solidFill>
                <a:schemeClr val="accent1"/>
              </a:solidFill>
              <a:latin typeface="Helvetica Cond Bold Tr" panose="02000806050000020004" pitchFamily="50" charset="-94"/>
            </a:endParaRPr>
          </a:p>
        </p:txBody>
      </p:sp>
      <p:sp>
        <p:nvSpPr>
          <p:cNvPr id="78" name="Metin kutusu 77">
            <a:extLst>
              <a:ext uri="{FF2B5EF4-FFF2-40B4-BE49-F238E27FC236}">
                <a16:creationId xmlns:a16="http://schemas.microsoft.com/office/drawing/2014/main" id="{4616CADE-046F-4B94-AA46-1C91BB89CA11}"/>
              </a:ext>
            </a:extLst>
          </p:cNvPr>
          <p:cNvSpPr txBox="1"/>
          <p:nvPr/>
        </p:nvSpPr>
        <p:spPr>
          <a:xfrm>
            <a:off x="5484847" y="1598983"/>
            <a:ext cx="6230072" cy="1446550"/>
          </a:xfrm>
          <a:prstGeom prst="rect">
            <a:avLst/>
          </a:prstGeom>
          <a:noFill/>
        </p:spPr>
        <p:txBody>
          <a:bodyPr wrap="square" rtlCol="0">
            <a:spAutoFit/>
          </a:bodyPr>
          <a:lstStyle/>
          <a:p>
            <a:r>
              <a:rPr lang="tr-TR" sz="2200" b="1" dirty="0">
                <a:solidFill>
                  <a:schemeClr val="tx2"/>
                </a:solidFill>
              </a:rPr>
              <a:t>Çağımızın en değerli şeyinin veri olduğu bir süreçte hem verinin toplanması, analizi ve yorumlanması noktasında Acentenizin ihtiyaçlarına yönelik özel CRM çalışmaları gerçekleştirilecek.</a:t>
            </a:r>
          </a:p>
        </p:txBody>
      </p:sp>
      <p:sp>
        <p:nvSpPr>
          <p:cNvPr id="79" name="Metin kutusu 78">
            <a:extLst>
              <a:ext uri="{FF2B5EF4-FFF2-40B4-BE49-F238E27FC236}">
                <a16:creationId xmlns:a16="http://schemas.microsoft.com/office/drawing/2014/main" id="{141C3D8B-A511-4A34-9568-510CB61C7706}"/>
              </a:ext>
            </a:extLst>
          </p:cNvPr>
          <p:cNvSpPr txBox="1"/>
          <p:nvPr/>
        </p:nvSpPr>
        <p:spPr>
          <a:xfrm>
            <a:off x="5484847" y="3359747"/>
            <a:ext cx="6230072" cy="1631216"/>
          </a:xfrm>
          <a:prstGeom prst="rect">
            <a:avLst/>
          </a:prstGeom>
          <a:noFill/>
        </p:spPr>
        <p:txBody>
          <a:bodyPr wrap="square" rtlCol="0">
            <a:spAutoFit/>
          </a:bodyPr>
          <a:lstStyle/>
          <a:p>
            <a:r>
              <a:rPr lang="tr-TR" sz="2000" dirty="0">
                <a:solidFill>
                  <a:schemeClr val="tx2"/>
                </a:solidFill>
              </a:rPr>
              <a:t>CRM çözümlerimizde müşteri bilgilerinin toplanması, poliçe takibi, yeni poliçe üretilmesi, çapraz satış analiz ve uygulamaları, müşteri temsilcileri verimlilik raporları, iş analizlerinin oluşturulması ve altyapı uygunluğuyla birlikte Telefon kayıtlarına kadar bir çok çözüm sunulmaktadır.</a:t>
            </a:r>
          </a:p>
        </p:txBody>
      </p:sp>
      <p:pic>
        <p:nvPicPr>
          <p:cNvPr id="5" name="Resim 4">
            <a:extLst>
              <a:ext uri="{FF2B5EF4-FFF2-40B4-BE49-F238E27FC236}">
                <a16:creationId xmlns:a16="http://schemas.microsoft.com/office/drawing/2014/main" id="{ED91C960-4E15-4897-B148-E82AFA330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06" y="1293509"/>
            <a:ext cx="4692772" cy="4304152"/>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F3C2A69B-1A08-40F3-BB2C-8686C3517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558" y="350368"/>
            <a:ext cx="3429000" cy="771525"/>
          </a:xfrm>
          <a:prstGeom prst="rect">
            <a:avLst/>
          </a:prstGeom>
        </p:spPr>
      </p:pic>
    </p:spTree>
    <p:extLst>
      <p:ext uri="{BB962C8B-B14F-4D97-AF65-F5344CB8AC3E}">
        <p14:creationId xmlns:p14="http://schemas.microsoft.com/office/powerpoint/2010/main" val="15954059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1191</Words>
  <Application>Microsoft Office PowerPoint</Application>
  <PresentationFormat>Geniş ekran</PresentationFormat>
  <Paragraphs>137</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Calibri Light</vt:lpstr>
      <vt:lpstr>Helvetica Cond Bold Tr</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Seçkin Koçak</dc:creator>
  <cp:lastModifiedBy>turgut tuna</cp:lastModifiedBy>
  <cp:revision>76</cp:revision>
  <cp:lastPrinted>2019-06-21T06:18:31Z</cp:lastPrinted>
  <dcterms:created xsi:type="dcterms:W3CDTF">2019-02-14T13:12:05Z</dcterms:created>
  <dcterms:modified xsi:type="dcterms:W3CDTF">2020-12-14T08:15:26Z</dcterms:modified>
</cp:coreProperties>
</file>